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sz="2800" dirty="0" smtClean="0"/>
              <a:t>ინფორმაციული უსაფრთხოების რისკების მართვა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a-GE" sz="2400" b="1" dirty="0" smtClean="0"/>
              <a:t>ლევან ცხადაია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24615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en-US" b="1" dirty="0" err="1" smtClean="0"/>
              <a:t>რისკების</a:t>
            </a:r>
            <a:r>
              <a:rPr lang="en-US" b="1" dirty="0" smtClean="0"/>
              <a:t> </a:t>
            </a:r>
            <a:r>
              <a:rPr lang="en-US" b="1" dirty="0" err="1"/>
              <a:t>შესახებ</a:t>
            </a:r>
            <a:r>
              <a:rPr lang="en-US" b="1" dirty="0"/>
              <a:t> </a:t>
            </a:r>
            <a:r>
              <a:rPr lang="en-US" b="1" dirty="0" err="1"/>
              <a:t>ინფორმირება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  <a:r>
              <a:rPr lang="en-US" dirty="0" err="1"/>
              <a:t>ინფორმირება</a:t>
            </a:r>
            <a:r>
              <a:rPr lang="en-US" dirty="0"/>
              <a:t> </a:t>
            </a:r>
            <a:r>
              <a:rPr lang="en-US" dirty="0" err="1"/>
              <a:t>წარმოადგენს</a:t>
            </a:r>
            <a:r>
              <a:rPr lang="en-US" dirty="0"/>
              <a:t> </a:t>
            </a:r>
            <a:r>
              <a:rPr lang="en-US" dirty="0" err="1"/>
              <a:t>შეთანხმების</a:t>
            </a:r>
            <a:r>
              <a:rPr lang="en-US" dirty="0"/>
              <a:t> </a:t>
            </a:r>
            <a:r>
              <a:rPr lang="en-US" dirty="0" err="1"/>
              <a:t>მიღწევას</a:t>
            </a:r>
            <a:r>
              <a:rPr lang="en-US" dirty="0"/>
              <a:t> </a:t>
            </a:r>
            <a:r>
              <a:rPr lang="en-US" dirty="0" err="1"/>
              <a:t>იმის</a:t>
            </a:r>
            <a:r>
              <a:rPr lang="en-US" dirty="0"/>
              <a:t> </a:t>
            </a:r>
            <a:r>
              <a:rPr lang="en-US" dirty="0" err="1"/>
              <a:t>თაობაზე</a:t>
            </a:r>
            <a:r>
              <a:rPr lang="en-US" dirty="0"/>
              <a:t>,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როგორ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მოხდეს</a:t>
            </a:r>
            <a:r>
              <a:rPr lang="en-US" dirty="0"/>
              <a:t> </a:t>
            </a:r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მართვა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დაინტერესებულ</a:t>
            </a:r>
            <a:r>
              <a:rPr lang="en-US" dirty="0"/>
              <a:t> </a:t>
            </a:r>
            <a:r>
              <a:rPr lang="en-US" dirty="0" err="1"/>
              <a:t>პირებს</a:t>
            </a:r>
            <a:r>
              <a:rPr lang="en-US" dirty="0"/>
              <a:t> </a:t>
            </a:r>
            <a:r>
              <a:rPr lang="en-US" dirty="0" err="1"/>
              <a:t>შორის</a:t>
            </a:r>
            <a:r>
              <a:rPr lang="en-US" dirty="0"/>
              <a:t> </a:t>
            </a:r>
            <a:r>
              <a:rPr lang="en-US" dirty="0" err="1"/>
              <a:t>ეფექტური</a:t>
            </a:r>
            <a:r>
              <a:rPr lang="en-US" dirty="0"/>
              <a:t> </a:t>
            </a:r>
            <a:r>
              <a:rPr lang="en-US" dirty="0" err="1"/>
              <a:t>კომუნიკაცია</a:t>
            </a:r>
            <a:r>
              <a:rPr lang="en-US" dirty="0"/>
              <a:t> </a:t>
            </a:r>
            <a:r>
              <a:rPr lang="en-US" dirty="0" err="1"/>
              <a:t>მნიშვნელოვანია</a:t>
            </a:r>
            <a:r>
              <a:rPr lang="en-US" dirty="0"/>
              <a:t> </a:t>
            </a:r>
            <a:r>
              <a:rPr lang="en-US" dirty="0" err="1"/>
              <a:t>იმ</a:t>
            </a:r>
            <a:r>
              <a:rPr lang="en-US" dirty="0"/>
              <a:t> </a:t>
            </a:r>
            <a:r>
              <a:rPr lang="en-US" dirty="0" err="1"/>
              <a:t>თვალსაზრისით</a:t>
            </a:r>
            <a:r>
              <a:rPr lang="en-US" dirty="0"/>
              <a:t>, </a:t>
            </a:r>
            <a:r>
              <a:rPr lang="en-US" dirty="0" err="1"/>
              <a:t>რომ</a:t>
            </a:r>
            <a:r>
              <a:rPr lang="en-US" dirty="0"/>
              <a:t> </a:t>
            </a:r>
            <a:r>
              <a:rPr lang="en-US" dirty="0" err="1"/>
              <a:t>ამან</a:t>
            </a:r>
            <a:r>
              <a:rPr lang="en-US" dirty="0"/>
              <a:t> </a:t>
            </a:r>
            <a:r>
              <a:rPr lang="en-US" dirty="0" err="1"/>
              <a:t>შეიძლება</a:t>
            </a:r>
            <a:r>
              <a:rPr lang="en-US" dirty="0"/>
              <a:t> </a:t>
            </a:r>
            <a:r>
              <a:rPr lang="en-US" dirty="0" err="1"/>
              <a:t>მნიშვნელოვანი</a:t>
            </a:r>
            <a:r>
              <a:rPr lang="en-US" dirty="0"/>
              <a:t> </a:t>
            </a:r>
            <a:r>
              <a:rPr lang="en-US" dirty="0" err="1"/>
              <a:t>გავლენა</a:t>
            </a:r>
            <a:r>
              <a:rPr lang="en-US" dirty="0"/>
              <a:t> </a:t>
            </a:r>
            <a:r>
              <a:rPr lang="en-US" dirty="0" err="1"/>
              <a:t>იქონიოს</a:t>
            </a:r>
            <a:r>
              <a:rPr lang="en-US" dirty="0"/>
              <a:t> </a:t>
            </a:r>
            <a:r>
              <a:rPr lang="en-US" dirty="0" err="1"/>
              <a:t>მისაღებ</a:t>
            </a:r>
            <a:r>
              <a:rPr lang="en-US" dirty="0"/>
              <a:t> </a:t>
            </a:r>
            <a:r>
              <a:rPr lang="en-US" dirty="0" err="1"/>
              <a:t>გადაწყვეტილებებზე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ორგანიზაციამ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შეიმუშაოს</a:t>
            </a:r>
            <a:r>
              <a:rPr lang="en-US" dirty="0"/>
              <a:t> </a:t>
            </a:r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  <a:r>
              <a:rPr lang="en-US" dirty="0" err="1"/>
              <a:t>ინფორმირების</a:t>
            </a:r>
            <a:r>
              <a:rPr lang="en-US" dirty="0"/>
              <a:t> </a:t>
            </a:r>
            <a:r>
              <a:rPr lang="en-US" dirty="0" err="1"/>
              <a:t>გეგმები</a:t>
            </a:r>
            <a:r>
              <a:rPr lang="en-US" dirty="0"/>
              <a:t> </a:t>
            </a:r>
            <a:r>
              <a:rPr lang="en-US" dirty="0" err="1"/>
              <a:t>როგორც</a:t>
            </a:r>
            <a:r>
              <a:rPr lang="en-US" dirty="0"/>
              <a:t> </a:t>
            </a:r>
            <a:r>
              <a:rPr lang="en-US" dirty="0" err="1"/>
              <a:t>სტანდარტული</a:t>
            </a:r>
            <a:r>
              <a:rPr lang="en-US" dirty="0"/>
              <a:t> </a:t>
            </a:r>
            <a:r>
              <a:rPr lang="en-US" dirty="0" err="1"/>
              <a:t>ოპერაციების</a:t>
            </a:r>
            <a:r>
              <a:rPr lang="en-US" dirty="0"/>
              <a:t>, </a:t>
            </a:r>
            <a:r>
              <a:rPr lang="en-US" dirty="0" err="1"/>
              <a:t>ასევე</a:t>
            </a:r>
            <a:r>
              <a:rPr lang="en-US" dirty="0"/>
              <a:t> </a:t>
            </a:r>
            <a:r>
              <a:rPr lang="en-US" dirty="0" err="1"/>
              <a:t>განსაკუთრებული</a:t>
            </a:r>
            <a:r>
              <a:rPr lang="en-US" dirty="0"/>
              <a:t> </a:t>
            </a:r>
            <a:r>
              <a:rPr lang="en-US" dirty="0" err="1"/>
              <a:t>ვითარებებისთვის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47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en-US" b="1" dirty="0" err="1" smtClean="0"/>
              <a:t>რისკების</a:t>
            </a:r>
            <a:r>
              <a:rPr lang="en-US" b="1" dirty="0" smtClean="0"/>
              <a:t> </a:t>
            </a:r>
            <a:r>
              <a:rPr lang="en-US" b="1" dirty="0" err="1"/>
              <a:t>მონიტორინგი</a:t>
            </a:r>
            <a:r>
              <a:rPr lang="en-US" b="1" dirty="0"/>
              <a:t> </a:t>
            </a:r>
            <a:r>
              <a:rPr lang="en-US" b="1" dirty="0" err="1"/>
              <a:t>და</a:t>
            </a:r>
            <a:r>
              <a:rPr lang="en-US" b="1" dirty="0"/>
              <a:t> </a:t>
            </a:r>
            <a:r>
              <a:rPr lang="en-US" b="1" dirty="0" err="1"/>
              <a:t>განხილვა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რისკები</a:t>
            </a:r>
            <a:r>
              <a:rPr lang="en-US" dirty="0"/>
              <a:t> </a:t>
            </a:r>
            <a:r>
              <a:rPr lang="en-US" dirty="0" err="1"/>
              <a:t>არ</a:t>
            </a:r>
            <a:r>
              <a:rPr lang="en-US" dirty="0"/>
              <a:t> </a:t>
            </a:r>
            <a:r>
              <a:rPr lang="en-US" dirty="0" err="1"/>
              <a:t>არის</a:t>
            </a:r>
            <a:r>
              <a:rPr lang="en-US" dirty="0"/>
              <a:t> </a:t>
            </a:r>
            <a:r>
              <a:rPr lang="en-US" dirty="0" err="1"/>
              <a:t>უცვლელი</a:t>
            </a:r>
            <a:r>
              <a:rPr lang="en-US" dirty="0"/>
              <a:t>. </a:t>
            </a:r>
            <a:r>
              <a:rPr lang="en-US" dirty="0" err="1"/>
              <a:t>საფრთხეები</a:t>
            </a:r>
            <a:r>
              <a:rPr lang="en-US" dirty="0"/>
              <a:t>, </a:t>
            </a:r>
            <a:r>
              <a:rPr lang="en-US" dirty="0" err="1"/>
              <a:t>სუსტი</a:t>
            </a:r>
            <a:r>
              <a:rPr lang="en-US" dirty="0"/>
              <a:t> </a:t>
            </a:r>
            <a:r>
              <a:rPr lang="en-US" dirty="0" err="1"/>
              <a:t>წერტილები</a:t>
            </a:r>
            <a:r>
              <a:rPr lang="en-US" dirty="0"/>
              <a:t>, </a:t>
            </a:r>
            <a:r>
              <a:rPr lang="en-US" dirty="0" err="1"/>
              <a:t>ალბათობა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უარყოფითი</a:t>
            </a:r>
            <a:r>
              <a:rPr lang="en-US" dirty="0"/>
              <a:t> </a:t>
            </a:r>
            <a:r>
              <a:rPr lang="en-US" dirty="0" err="1"/>
              <a:t>შედეგები</a:t>
            </a:r>
            <a:r>
              <a:rPr lang="en-US" dirty="0"/>
              <a:t> </a:t>
            </a:r>
            <a:r>
              <a:rPr lang="en-US" dirty="0" err="1"/>
              <a:t>შეიძლება</a:t>
            </a:r>
            <a:r>
              <a:rPr lang="en-US" dirty="0"/>
              <a:t> </a:t>
            </a:r>
            <a:r>
              <a:rPr lang="en-US" dirty="0" err="1"/>
              <a:t>შეიცვალოს</a:t>
            </a:r>
            <a:r>
              <a:rPr lang="en-US" dirty="0"/>
              <a:t> </a:t>
            </a:r>
            <a:r>
              <a:rPr lang="en-US" dirty="0" err="1"/>
              <a:t>მოულოდნელად</a:t>
            </a:r>
            <a:r>
              <a:rPr lang="en-US" dirty="0"/>
              <a:t>, </a:t>
            </a:r>
            <a:r>
              <a:rPr lang="en-US" dirty="0" err="1"/>
              <a:t>წინასწარი</a:t>
            </a:r>
            <a:r>
              <a:rPr lang="en-US" dirty="0"/>
              <a:t> </a:t>
            </a:r>
            <a:r>
              <a:rPr lang="en-US" dirty="0" err="1"/>
              <a:t>მინიშნების</a:t>
            </a:r>
            <a:r>
              <a:rPr lang="en-US" dirty="0"/>
              <a:t> </a:t>
            </a:r>
            <a:r>
              <a:rPr lang="en-US" dirty="0" err="1"/>
              <a:t>გარეშე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ახალმა</a:t>
            </a:r>
            <a:r>
              <a:rPr lang="en-US" dirty="0"/>
              <a:t> </a:t>
            </a:r>
            <a:r>
              <a:rPr lang="en-US" dirty="0" err="1"/>
              <a:t>საფრთხეებმა</a:t>
            </a:r>
            <a:r>
              <a:rPr lang="en-US" dirty="0"/>
              <a:t>, </a:t>
            </a:r>
            <a:r>
              <a:rPr lang="en-US" dirty="0" err="1"/>
              <a:t>სუსტმა</a:t>
            </a:r>
            <a:r>
              <a:rPr lang="en-US" dirty="0"/>
              <a:t> </a:t>
            </a:r>
            <a:r>
              <a:rPr lang="en-US" dirty="0" err="1"/>
              <a:t>წერტილებმა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ცვლილებებმა</a:t>
            </a:r>
            <a:r>
              <a:rPr lang="en-US" dirty="0"/>
              <a:t> </a:t>
            </a:r>
            <a:r>
              <a:rPr lang="en-US" dirty="0" err="1"/>
              <a:t>შესაძლოა</a:t>
            </a:r>
            <a:r>
              <a:rPr lang="en-US" dirty="0"/>
              <a:t> </a:t>
            </a:r>
            <a:r>
              <a:rPr lang="en-US" dirty="0" err="1"/>
              <a:t>გაზარდოს</a:t>
            </a:r>
            <a:r>
              <a:rPr lang="en-US" dirty="0"/>
              <a:t> </a:t>
            </a:r>
            <a:r>
              <a:rPr lang="en-US" dirty="0" err="1"/>
              <a:t>წარსულში</a:t>
            </a:r>
            <a:r>
              <a:rPr lang="en-US" dirty="0"/>
              <a:t> </a:t>
            </a:r>
            <a:r>
              <a:rPr lang="en-US" dirty="0" err="1"/>
              <a:t>დაბალ</a:t>
            </a:r>
            <a:r>
              <a:rPr lang="en-US" dirty="0"/>
              <a:t> </a:t>
            </a:r>
            <a:r>
              <a:rPr lang="en-US" dirty="0" err="1"/>
              <a:t>რისკად</a:t>
            </a:r>
            <a:r>
              <a:rPr lang="en-US" dirty="0"/>
              <a:t> </a:t>
            </a:r>
            <a:r>
              <a:rPr lang="en-US" dirty="0" err="1"/>
              <a:t>შეფასებული</a:t>
            </a:r>
            <a:r>
              <a:rPr lang="en-US" dirty="0"/>
              <a:t> </a:t>
            </a:r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რაოდენობა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მართვის</a:t>
            </a:r>
            <a:r>
              <a:rPr lang="en-US" dirty="0"/>
              <a:t> </a:t>
            </a:r>
            <a:r>
              <a:rPr lang="en-US" dirty="0" err="1"/>
              <a:t>მონიტორინგმა</a:t>
            </a:r>
            <a:r>
              <a:rPr lang="en-US" dirty="0"/>
              <a:t> </a:t>
            </a:r>
            <a:r>
              <a:rPr lang="en-US" dirty="0" err="1"/>
              <a:t>შესაძლოა</a:t>
            </a:r>
            <a:r>
              <a:rPr lang="en-US" dirty="0"/>
              <a:t> </a:t>
            </a:r>
            <a:r>
              <a:rPr lang="en-US" dirty="0" err="1"/>
              <a:t>გამოიწვიოს</a:t>
            </a:r>
            <a:r>
              <a:rPr lang="en-US" dirty="0"/>
              <a:t> </a:t>
            </a:r>
            <a:r>
              <a:rPr lang="en-US" dirty="0" err="1"/>
              <a:t>გამოყენებული</a:t>
            </a:r>
            <a:r>
              <a:rPr lang="en-US" dirty="0"/>
              <a:t> </a:t>
            </a:r>
            <a:r>
              <a:rPr lang="en-US" dirty="0" err="1"/>
              <a:t>ხელსაწყოების</a:t>
            </a:r>
            <a:r>
              <a:rPr lang="en-US" dirty="0"/>
              <a:t>, </a:t>
            </a:r>
            <a:r>
              <a:rPr lang="en-US" dirty="0" err="1"/>
              <a:t>მეთოდოლოგიის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მოწყობილობების</a:t>
            </a:r>
            <a:r>
              <a:rPr lang="en-US" dirty="0"/>
              <a:t> </a:t>
            </a:r>
            <a:r>
              <a:rPr lang="en-US" dirty="0" err="1"/>
              <a:t>შეცვლა</a:t>
            </a:r>
            <a:r>
              <a:rPr lang="en-US" dirty="0"/>
              <a:t> </a:t>
            </a:r>
            <a:r>
              <a:rPr lang="en-US" dirty="0" err="1"/>
              <a:t>ან</a:t>
            </a:r>
            <a:r>
              <a:rPr lang="en-US" dirty="0"/>
              <a:t> </a:t>
            </a:r>
            <a:r>
              <a:rPr lang="en-US" dirty="0" err="1"/>
              <a:t>დამატება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488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255" y="97473"/>
            <a:ext cx="4779817" cy="6667009"/>
          </a:xfrm>
        </p:spPr>
      </p:pic>
    </p:spTree>
    <p:extLst>
      <p:ext uri="{BB962C8B-B14F-4D97-AF65-F5344CB8AC3E}">
        <p14:creationId xmlns:p14="http://schemas.microsoft.com/office/powerpoint/2010/main" val="3569138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sz="8000" dirty="0" smtClean="0"/>
              <a:t>შეკითხვები 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31628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ფაქტები</a:t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2008 </a:t>
            </a:r>
            <a:r>
              <a:rPr lang="ka-GE" dirty="0"/>
              <a:t>წელი - გეორბოტი, კიბერ თავდასხმები სახელმწიფო ვებ </a:t>
            </a:r>
            <a:r>
              <a:rPr lang="ka-GE" dirty="0" smtClean="0"/>
              <a:t>გვერდებზე</a:t>
            </a:r>
          </a:p>
          <a:p>
            <a:endParaRPr lang="en-US" dirty="0"/>
          </a:p>
          <a:p>
            <a:r>
              <a:rPr lang="ka-GE" dirty="0"/>
              <a:t>2012 წელი - ხანძარი ლიბერთი ბანკის სათაო </a:t>
            </a:r>
            <a:r>
              <a:rPr lang="ka-GE" dirty="0" smtClean="0"/>
              <a:t>ოფისში</a:t>
            </a:r>
          </a:p>
          <a:p>
            <a:endParaRPr lang="en-US" dirty="0"/>
          </a:p>
          <a:p>
            <a:r>
              <a:rPr lang="ka-GE" dirty="0"/>
              <a:t>2013 წელი - უცნობი პირები პრეზიდენტის რეზიდენციის მონაცემთა დამუშავების </a:t>
            </a:r>
            <a:r>
              <a:rPr lang="ka-GE" dirty="0" smtClean="0"/>
              <a:t>ცენტრში</a:t>
            </a:r>
          </a:p>
          <a:p>
            <a:endParaRPr lang="en-US" dirty="0"/>
          </a:p>
          <a:p>
            <a:r>
              <a:rPr lang="en-US" dirty="0"/>
              <a:t>CERT.GOV.GE - </a:t>
            </a:r>
            <a:r>
              <a:rPr lang="ka-GE" dirty="0"/>
              <a:t>განახლებადი სტატისტიკები ინფორმაციული უსაფრთხოების დარღვევების შესახებ საქართველოს კიბერ სივრცეში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91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რა არის რისკი?</a:t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a-GE" dirty="0"/>
              <a:t>ინფორმაციული უსაფრთხოების რისკი ნიშნავს, რომ პოტენციური საფრთხე, არსებული სისუსტეების გამოყენებით, ზიანს მიაყენებს აქტივს ან აქტივთა ჯგუფს და საბოლოოდ მთლიანად ორგანიზაციას. </a:t>
            </a:r>
            <a:endParaRPr lang="en-US" dirty="0"/>
          </a:p>
          <a:p>
            <a:endParaRPr lang="en-US" dirty="0"/>
          </a:p>
          <a:p>
            <a:r>
              <a:rPr lang="ka-GE" dirty="0"/>
              <a:t>რისკის გამოთვლა შესაძლებელია შემდეგი ფორმულის სშუალებით: რისკი = წარმოქმნის ალბათობა </a:t>
            </a:r>
            <a:r>
              <a:rPr lang="en-US" dirty="0"/>
              <a:t>X </a:t>
            </a:r>
            <a:r>
              <a:rPr lang="ka-GE" dirty="0"/>
              <a:t>მიღებული ზიანი</a:t>
            </a:r>
            <a:endParaRPr lang="en-US" dirty="0"/>
          </a:p>
          <a:p>
            <a:endParaRPr lang="en-US" dirty="0"/>
          </a:p>
          <a:p>
            <a:r>
              <a:rPr lang="ka-GE" dirty="0"/>
              <a:t>ჩვენ ვცხოვრობთ და ვმუშაობთ ისეთ მსოფლიოში, სადაც საზოგადოებისთვის და გარემოსთვის რისკი ჩვეული რამაა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01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/>
              <a:t>ინფორმაციული უსაფრთხოების რისკების მართვა</a:t>
            </a:r>
            <a:r>
              <a:rPr lang="en-US" dirty="0"/>
              <a:t/>
            </a:r>
            <a:br>
              <a:rPr lang="en-US" dirty="0"/>
            </a:b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a-GE" dirty="0"/>
              <a:t>ინფორმაციული უსაფრთხოების რისკების მართვა, როგორც მთლიანად რისკების მართვა, არ წარმოადგენს ზუსტ მეცნიერებას</a:t>
            </a:r>
            <a:endParaRPr lang="en-US" dirty="0"/>
          </a:p>
          <a:p>
            <a:endParaRPr lang="en-US" dirty="0"/>
          </a:p>
          <a:p>
            <a:r>
              <a:rPr lang="ka-GE" dirty="0"/>
              <a:t>იმისათვის, რომ წარმატებულად მოხერხდეს ორგანიზაციაში არსებული უსაფრთხოების რისკების მართვა, აუცილებელია ორგანიზაციის მხრიდან მხარდაჭერის მოპოვება</a:t>
            </a:r>
            <a:endParaRPr lang="en-US" dirty="0"/>
          </a:p>
          <a:p>
            <a:endParaRPr lang="en-US" dirty="0"/>
          </a:p>
          <a:p>
            <a:r>
              <a:rPr lang="ka-GE" dirty="0"/>
              <a:t>ორგანიზაციის მასშტაბით ინფორმაციული უსაფრთხოების რისკების წარმატებული მართვისთვის საჭიროა შესაბამისი პასუხისმგებლობებისა და მოვალეობების ჩამოყალიბება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74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cap="small" dirty="0" smtClean="0"/>
              <a:t/>
            </a:r>
            <a:br>
              <a:rPr lang="ka-GE" b="1" cap="small" dirty="0" smtClean="0"/>
            </a:br>
            <a:r>
              <a:rPr lang="ka-GE" b="1" cap="small" dirty="0" smtClean="0"/>
              <a:t>ინფორმაციული </a:t>
            </a:r>
            <a:r>
              <a:rPr lang="ka-GE" b="1" cap="small" dirty="0"/>
              <a:t>უსაფრთხოების რისკების მართვის პროცესი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/>
              <a:t>ინფორმაციული</a:t>
            </a:r>
            <a:r>
              <a:rPr lang="en-US" dirty="0"/>
              <a:t> </a:t>
            </a:r>
            <a:r>
              <a:rPr lang="en-US" dirty="0" err="1"/>
              <a:t>უსაფრთხოების</a:t>
            </a:r>
            <a:r>
              <a:rPr lang="en-US" dirty="0"/>
              <a:t> </a:t>
            </a:r>
            <a:r>
              <a:rPr lang="ka-GE" dirty="0"/>
              <a:t>რისკები </a:t>
            </a:r>
            <a:r>
              <a:rPr lang="en-US" dirty="0" err="1"/>
              <a:t>მართვის</a:t>
            </a:r>
            <a:r>
              <a:rPr lang="en-US" dirty="0"/>
              <a:t> </a:t>
            </a:r>
            <a:r>
              <a:rPr lang="en-US" dirty="0" err="1"/>
              <a:t>პროცესი</a:t>
            </a:r>
            <a:r>
              <a:rPr lang="en-US" dirty="0"/>
              <a:t> </a:t>
            </a:r>
            <a:r>
              <a:rPr lang="en-US" dirty="0" err="1"/>
              <a:t>შედგება</a:t>
            </a:r>
            <a:r>
              <a:rPr lang="en-US" dirty="0"/>
              <a:t> </a:t>
            </a:r>
            <a:r>
              <a:rPr lang="en-US" dirty="0" err="1"/>
              <a:t>შემდეგი</a:t>
            </a:r>
            <a:r>
              <a:rPr lang="en-US" dirty="0"/>
              <a:t> </a:t>
            </a:r>
            <a:r>
              <a:rPr lang="en-US" dirty="0" err="1"/>
              <a:t>პროცესებისგან</a:t>
            </a:r>
            <a:r>
              <a:rPr lang="ka-GE" dirty="0"/>
              <a:t>:</a:t>
            </a:r>
            <a:endParaRPr lang="en-US" dirty="0"/>
          </a:p>
          <a:p>
            <a:endParaRPr lang="en-US" dirty="0"/>
          </a:p>
          <a:p>
            <a:pPr lvl="0"/>
            <a:r>
              <a:rPr lang="en-US" dirty="0" err="1"/>
              <a:t>ორგანიზაციული</a:t>
            </a:r>
            <a:r>
              <a:rPr lang="en-US" dirty="0"/>
              <a:t> </a:t>
            </a:r>
            <a:r>
              <a:rPr lang="en-US" dirty="0" err="1"/>
              <a:t>გარემოს</a:t>
            </a:r>
            <a:r>
              <a:rPr lang="en-US" dirty="0"/>
              <a:t> </a:t>
            </a:r>
            <a:r>
              <a:rPr lang="en-US" dirty="0" err="1"/>
              <a:t>დადგენა</a:t>
            </a:r>
            <a:endParaRPr lang="en-US" dirty="0"/>
          </a:p>
          <a:p>
            <a:pPr lvl="0"/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შეფასება</a:t>
            </a:r>
            <a:endParaRPr lang="en-US" dirty="0"/>
          </a:p>
          <a:p>
            <a:pPr lvl="0"/>
            <a:r>
              <a:rPr lang="en-US" dirty="0" err="1"/>
              <a:t>რისკებთან</a:t>
            </a:r>
            <a:r>
              <a:rPr lang="en-US" dirty="0"/>
              <a:t> </a:t>
            </a:r>
            <a:r>
              <a:rPr lang="en-US" dirty="0" err="1"/>
              <a:t>მობყრობა</a:t>
            </a:r>
            <a:endParaRPr lang="en-US" dirty="0"/>
          </a:p>
          <a:p>
            <a:pPr lvl="0"/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მიღება</a:t>
            </a:r>
            <a:endParaRPr lang="en-US" dirty="0"/>
          </a:p>
          <a:p>
            <a:pPr lvl="0"/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შესახებ</a:t>
            </a:r>
            <a:r>
              <a:rPr lang="en-US" dirty="0"/>
              <a:t> </a:t>
            </a:r>
            <a:r>
              <a:rPr lang="en-US" dirty="0" err="1"/>
              <a:t>ინფორმირება</a:t>
            </a:r>
            <a:endParaRPr lang="en-US" dirty="0"/>
          </a:p>
          <a:p>
            <a:pPr lvl="0"/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მონიტორინგი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განხილვა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71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/>
              <a:t/>
            </a:r>
            <a:br>
              <a:rPr lang="ka-GE" b="1" dirty="0" smtClean="0"/>
            </a:br>
            <a:r>
              <a:rPr lang="en-US" b="1" dirty="0" err="1" smtClean="0"/>
              <a:t>ორგანიზაციული</a:t>
            </a:r>
            <a:r>
              <a:rPr lang="en-US" b="1" dirty="0" smtClean="0"/>
              <a:t> </a:t>
            </a:r>
            <a:r>
              <a:rPr lang="en-US" b="1" dirty="0" err="1"/>
              <a:t>გარემოს</a:t>
            </a:r>
            <a:r>
              <a:rPr lang="en-US" b="1" dirty="0"/>
              <a:t> </a:t>
            </a:r>
            <a:r>
              <a:rPr lang="en-US" b="1" dirty="0" err="1"/>
              <a:t>დადგენა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a-GE" dirty="0"/>
              <a:t>საჭიროა </a:t>
            </a:r>
            <a:r>
              <a:rPr lang="en-US" dirty="0" err="1"/>
              <a:t>ინფორმაციული</a:t>
            </a:r>
            <a:r>
              <a:rPr lang="en-US" dirty="0"/>
              <a:t> </a:t>
            </a:r>
            <a:r>
              <a:rPr lang="en-US" dirty="0" err="1"/>
              <a:t>უსაფრთხოების</a:t>
            </a:r>
            <a:r>
              <a:rPr lang="en-US" dirty="0"/>
              <a:t> </a:t>
            </a:r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მართვის</a:t>
            </a:r>
            <a:r>
              <a:rPr lang="en-US" dirty="0"/>
              <a:t> </a:t>
            </a:r>
            <a:r>
              <a:rPr lang="en-US" dirty="0" err="1"/>
              <a:t>მიზნის</a:t>
            </a:r>
            <a:r>
              <a:rPr lang="en-US" dirty="0"/>
              <a:t> </a:t>
            </a:r>
            <a:r>
              <a:rPr lang="en-US" dirty="0" err="1" smtClean="0"/>
              <a:t>განსაზღვრა</a:t>
            </a:r>
            <a:endParaRPr lang="ka-GE" dirty="0"/>
          </a:p>
          <a:p>
            <a:endParaRPr lang="en-US" dirty="0"/>
          </a:p>
          <a:p>
            <a:r>
              <a:rPr lang="ka-GE" dirty="0"/>
              <a:t>საჭიროა შეფასდეს </a:t>
            </a:r>
            <a:r>
              <a:rPr lang="en-US" dirty="0" err="1"/>
              <a:t>არსებობს</a:t>
            </a:r>
            <a:r>
              <a:rPr lang="en-US" dirty="0"/>
              <a:t>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არა</a:t>
            </a:r>
            <a:r>
              <a:rPr lang="en-US" dirty="0"/>
              <a:t> </a:t>
            </a:r>
            <a:r>
              <a:rPr lang="en-US" dirty="0" err="1"/>
              <a:t>საჭირო</a:t>
            </a:r>
            <a:r>
              <a:rPr lang="en-US" dirty="0"/>
              <a:t> </a:t>
            </a:r>
            <a:r>
              <a:rPr lang="en-US" dirty="0" err="1" smtClean="0"/>
              <a:t>რესურსები</a:t>
            </a:r>
            <a:endParaRPr lang="ka-GE" dirty="0" smtClean="0"/>
          </a:p>
          <a:p>
            <a:endParaRPr lang="en-US" dirty="0"/>
          </a:p>
          <a:p>
            <a:r>
              <a:rPr lang="en-US" dirty="0" err="1"/>
              <a:t>ორგანიზაციამ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განსაზღვროს</a:t>
            </a:r>
            <a:r>
              <a:rPr lang="en-US" dirty="0"/>
              <a:t> </a:t>
            </a:r>
            <a:r>
              <a:rPr lang="en-US" dirty="0" err="1"/>
              <a:t>ინფორმაციული</a:t>
            </a:r>
            <a:r>
              <a:rPr lang="en-US" dirty="0"/>
              <a:t> </a:t>
            </a:r>
            <a:r>
              <a:rPr lang="en-US" dirty="0" err="1"/>
              <a:t>უსაფრთხოების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მართვის</a:t>
            </a:r>
            <a:r>
              <a:rPr lang="en-US" dirty="0"/>
              <a:t> </a:t>
            </a:r>
            <a:r>
              <a:rPr lang="en-US" dirty="0" err="1"/>
              <a:t>გამოყენების</a:t>
            </a:r>
            <a:r>
              <a:rPr lang="en-US" dirty="0"/>
              <a:t> </a:t>
            </a:r>
            <a:r>
              <a:rPr lang="en-US" dirty="0" err="1"/>
              <a:t>სფერო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 smtClean="0"/>
              <a:t>საზღვრები</a:t>
            </a:r>
            <a:endParaRPr lang="ka-GE" dirty="0" smtClean="0"/>
          </a:p>
          <a:p>
            <a:endParaRPr lang="en-US" dirty="0"/>
          </a:p>
          <a:p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დადგინდეს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დაცული</a:t>
            </a:r>
            <a:r>
              <a:rPr lang="en-US" dirty="0"/>
              <a:t> </a:t>
            </a:r>
            <a:r>
              <a:rPr lang="en-US" dirty="0" err="1"/>
              <a:t>იქნას</a:t>
            </a:r>
            <a:r>
              <a:rPr lang="en-US" dirty="0"/>
              <a:t> </a:t>
            </a:r>
            <a:r>
              <a:rPr lang="en-US" dirty="0" err="1"/>
              <a:t>ინფორმაციული</a:t>
            </a:r>
            <a:r>
              <a:rPr lang="en-US" dirty="0"/>
              <a:t> </a:t>
            </a:r>
            <a:r>
              <a:rPr lang="en-US" dirty="0" err="1"/>
              <a:t>უსაფრთხოების</a:t>
            </a:r>
            <a:r>
              <a:rPr lang="en-US" dirty="0"/>
              <a:t> </a:t>
            </a:r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მართვის</a:t>
            </a:r>
            <a:r>
              <a:rPr lang="en-US" dirty="0"/>
              <a:t> </a:t>
            </a:r>
            <a:r>
              <a:rPr lang="en-US" dirty="0" err="1"/>
              <a:t>პროცესისთვის</a:t>
            </a:r>
            <a:r>
              <a:rPr lang="en-US" dirty="0"/>
              <a:t> </a:t>
            </a:r>
            <a:r>
              <a:rPr lang="en-US" dirty="0" err="1"/>
              <a:t>საჭირო</a:t>
            </a:r>
            <a:r>
              <a:rPr lang="en-US" dirty="0"/>
              <a:t> </a:t>
            </a:r>
            <a:r>
              <a:rPr lang="en-US" dirty="0" err="1"/>
              <a:t>ორგანიზაციული</a:t>
            </a:r>
            <a:r>
              <a:rPr lang="en-US" dirty="0"/>
              <a:t> </a:t>
            </a:r>
            <a:r>
              <a:rPr lang="en-US" dirty="0" err="1"/>
              <a:t>სტრუქტურა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პასუხისმგებლობები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8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en-US" b="1" dirty="0" err="1" smtClean="0"/>
              <a:t>რისკების</a:t>
            </a:r>
            <a:r>
              <a:rPr lang="en-US" b="1" dirty="0" smtClean="0"/>
              <a:t> </a:t>
            </a:r>
            <a:r>
              <a:rPr lang="en-US" b="1" dirty="0" err="1"/>
              <a:t>შეფასება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a-GE" dirty="0"/>
              <a:t>თავდაპირველად საჭიროა ჩატარდეს რისკების ანალიზი, რაც მოიცავს რისკების იდენტიფიცირებასა და შეფასებას. ამის შემდგომი ფაზაა რისკების დონის დადგენა.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იდენტიფიკაციის</a:t>
            </a:r>
            <a:r>
              <a:rPr lang="en-US" dirty="0"/>
              <a:t> </a:t>
            </a:r>
            <a:r>
              <a:rPr lang="en-US" dirty="0" err="1"/>
              <a:t>მიზანია</a:t>
            </a:r>
            <a:r>
              <a:rPr lang="en-US" dirty="0"/>
              <a:t> </a:t>
            </a:r>
            <a:r>
              <a:rPr lang="en-US" dirty="0" err="1"/>
              <a:t>განისაზღვროს</a:t>
            </a:r>
            <a:r>
              <a:rPr lang="en-US" dirty="0"/>
              <a:t> </a:t>
            </a:r>
            <a:r>
              <a:rPr lang="en-US" dirty="0" err="1"/>
              <a:t>თუ</a:t>
            </a:r>
            <a:r>
              <a:rPr lang="en-US" dirty="0"/>
              <a:t> </a:t>
            </a:r>
            <a:r>
              <a:rPr lang="en-US" dirty="0" err="1"/>
              <a:t>რა</a:t>
            </a:r>
            <a:r>
              <a:rPr lang="en-US" dirty="0"/>
              <a:t> </a:t>
            </a:r>
            <a:r>
              <a:rPr lang="en-US" dirty="0" err="1"/>
              <a:t>შეიძლება</a:t>
            </a:r>
            <a:r>
              <a:rPr lang="en-US" dirty="0"/>
              <a:t> </a:t>
            </a:r>
            <a:r>
              <a:rPr lang="en-US" dirty="0" err="1"/>
              <a:t>მოხდეს</a:t>
            </a:r>
            <a:r>
              <a:rPr lang="en-US" dirty="0"/>
              <a:t> </a:t>
            </a:r>
            <a:r>
              <a:rPr lang="en-US" dirty="0" err="1"/>
              <a:t>პოტენციური</a:t>
            </a:r>
            <a:r>
              <a:rPr lang="en-US" dirty="0"/>
              <a:t> </a:t>
            </a:r>
            <a:r>
              <a:rPr lang="en-US" dirty="0" err="1"/>
              <a:t>დანაკარგის</a:t>
            </a:r>
            <a:r>
              <a:rPr lang="en-US" dirty="0"/>
              <a:t> </a:t>
            </a:r>
            <a:r>
              <a:rPr lang="en-US" dirty="0" err="1"/>
              <a:t>გამოწვევით</a:t>
            </a:r>
            <a:endParaRPr lang="en-US" dirty="0"/>
          </a:p>
          <a:p>
            <a:endParaRPr lang="en-US" dirty="0"/>
          </a:p>
          <a:p>
            <a:r>
              <a:rPr lang="ka-GE" dirty="0"/>
              <a:t>რისკების შეფასების მიზანია დაადგინოს თუ რა დონის რიკებთან გვაქვს საქმე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დონის</a:t>
            </a:r>
            <a:r>
              <a:rPr lang="en-US" dirty="0"/>
              <a:t> </a:t>
            </a:r>
            <a:r>
              <a:rPr lang="en-US" dirty="0" err="1"/>
              <a:t>დადგენა</a:t>
            </a:r>
            <a:r>
              <a:rPr lang="en-US" dirty="0"/>
              <a:t> </a:t>
            </a:r>
            <a:r>
              <a:rPr lang="en-US" dirty="0" err="1"/>
              <a:t>ითვალისწინებს</a:t>
            </a:r>
            <a:r>
              <a:rPr lang="en-US" dirty="0"/>
              <a:t> </a:t>
            </a:r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ანალიზისას</a:t>
            </a:r>
            <a:r>
              <a:rPr lang="en-US" dirty="0"/>
              <a:t> </a:t>
            </a:r>
            <a:r>
              <a:rPr lang="en-US" dirty="0" err="1"/>
              <a:t>გამოვლენილ</a:t>
            </a:r>
            <a:r>
              <a:rPr lang="en-US" dirty="0"/>
              <a:t> </a:t>
            </a:r>
            <a:r>
              <a:rPr lang="en-US" dirty="0" err="1"/>
              <a:t>რისკებს</a:t>
            </a:r>
            <a:r>
              <a:rPr lang="en-US" dirty="0"/>
              <a:t>, </a:t>
            </a:r>
            <a:r>
              <a:rPr lang="en-US" dirty="0" err="1"/>
              <a:t>რათა</a:t>
            </a:r>
            <a:r>
              <a:rPr lang="en-US" dirty="0"/>
              <a:t> </a:t>
            </a:r>
            <a:r>
              <a:rPr lang="en-US" dirty="0" err="1"/>
              <a:t>მიღებული</a:t>
            </a:r>
            <a:r>
              <a:rPr lang="en-US" dirty="0"/>
              <a:t> </a:t>
            </a:r>
            <a:r>
              <a:rPr lang="en-US" dirty="0" err="1"/>
              <a:t>იქნას</a:t>
            </a:r>
            <a:r>
              <a:rPr lang="en-US" dirty="0"/>
              <a:t> </a:t>
            </a:r>
            <a:r>
              <a:rPr lang="en-US" dirty="0" err="1"/>
              <a:t>გადაწყვეტილებები</a:t>
            </a:r>
            <a:r>
              <a:rPr lang="en-US" dirty="0"/>
              <a:t> </a:t>
            </a:r>
            <a:r>
              <a:rPr lang="en-US" dirty="0" err="1"/>
              <a:t>სამომავლო</a:t>
            </a:r>
            <a:r>
              <a:rPr lang="en-US" dirty="0"/>
              <a:t> </a:t>
            </a:r>
            <a:r>
              <a:rPr lang="en-US" dirty="0" err="1"/>
              <a:t>ქმედებების</a:t>
            </a:r>
            <a:r>
              <a:rPr lang="en-US" dirty="0"/>
              <a:t> </a:t>
            </a:r>
            <a:r>
              <a:rPr lang="en-US" dirty="0" err="1"/>
              <a:t>განსახორციელებლად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1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en-US" b="1" dirty="0" err="1" smtClean="0"/>
              <a:t>რისკებთან</a:t>
            </a:r>
            <a:r>
              <a:rPr lang="en-US" b="1" dirty="0" smtClean="0"/>
              <a:t> </a:t>
            </a:r>
            <a:r>
              <a:rPr lang="en-US" b="1" dirty="0" err="1"/>
              <a:t>მობყრობა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არსებობს</a:t>
            </a:r>
            <a:r>
              <a:rPr lang="en-US" dirty="0"/>
              <a:t> </a:t>
            </a:r>
            <a:r>
              <a:rPr lang="en-US" dirty="0" err="1"/>
              <a:t>რისკებთან</a:t>
            </a:r>
            <a:r>
              <a:rPr lang="en-US" dirty="0"/>
              <a:t> </a:t>
            </a:r>
            <a:r>
              <a:rPr lang="en-US" dirty="0" err="1"/>
              <a:t>მობყრობის</a:t>
            </a:r>
            <a:r>
              <a:rPr lang="en-US" dirty="0"/>
              <a:t> </a:t>
            </a:r>
            <a:r>
              <a:rPr lang="en-US" dirty="0" err="1"/>
              <a:t>ოთხი</a:t>
            </a:r>
            <a:r>
              <a:rPr lang="en-US" dirty="0"/>
              <a:t> </a:t>
            </a:r>
            <a:r>
              <a:rPr lang="en-US" dirty="0" err="1"/>
              <a:t>შესაძლებლობა</a:t>
            </a:r>
            <a:r>
              <a:rPr lang="en-US" dirty="0"/>
              <a:t>: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შემცირება</a:t>
            </a:r>
            <a:r>
              <a:rPr lang="en-US" dirty="0"/>
              <a:t>,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მიღება</a:t>
            </a:r>
            <a:r>
              <a:rPr lang="en-US" dirty="0"/>
              <a:t>,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თავიდან</a:t>
            </a:r>
            <a:r>
              <a:rPr lang="en-US" dirty="0"/>
              <a:t> </a:t>
            </a:r>
            <a:r>
              <a:rPr lang="en-US" dirty="0" err="1"/>
              <a:t>არიდება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რისკის</a:t>
            </a:r>
            <a:r>
              <a:rPr lang="en-US" dirty="0"/>
              <a:t> </a:t>
            </a:r>
            <a:r>
              <a:rPr lang="en-US" dirty="0" err="1"/>
              <a:t>გადაცემა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რისკებთან</a:t>
            </a:r>
            <a:r>
              <a:rPr lang="en-US" dirty="0"/>
              <a:t> </a:t>
            </a:r>
            <a:r>
              <a:rPr lang="en-US" dirty="0" err="1"/>
              <a:t>მობყორობის</a:t>
            </a:r>
            <a:r>
              <a:rPr lang="en-US" dirty="0"/>
              <a:t> </a:t>
            </a:r>
            <a:r>
              <a:rPr lang="en-US" dirty="0" err="1"/>
              <a:t>შესაძლებლობების</a:t>
            </a:r>
            <a:r>
              <a:rPr lang="en-US" dirty="0"/>
              <a:t> </a:t>
            </a:r>
            <a:r>
              <a:rPr lang="en-US" dirty="0" err="1"/>
              <a:t>არჩევა</a:t>
            </a:r>
            <a:r>
              <a:rPr lang="en-US" dirty="0"/>
              <a:t> </a:t>
            </a:r>
            <a:r>
              <a:rPr lang="en-US" dirty="0" err="1"/>
              <a:t>უნდა</a:t>
            </a:r>
            <a:r>
              <a:rPr lang="en-US" dirty="0"/>
              <a:t> </a:t>
            </a:r>
            <a:r>
              <a:rPr lang="en-US" dirty="0" err="1"/>
              <a:t>ეფუძნებოდეს</a:t>
            </a:r>
            <a:r>
              <a:rPr lang="en-US" dirty="0"/>
              <a:t> </a:t>
            </a:r>
            <a:r>
              <a:rPr lang="en-US" dirty="0" err="1"/>
              <a:t>რისკების</a:t>
            </a:r>
            <a:r>
              <a:rPr lang="en-US" dirty="0"/>
              <a:t> </a:t>
            </a:r>
            <a:r>
              <a:rPr lang="en-US" dirty="0" err="1"/>
              <a:t>შეფასების</a:t>
            </a:r>
            <a:r>
              <a:rPr lang="en-US" dirty="0"/>
              <a:t> </a:t>
            </a:r>
            <a:r>
              <a:rPr lang="en-US" dirty="0" err="1"/>
              <a:t>შედეგებს</a:t>
            </a:r>
            <a:r>
              <a:rPr lang="en-US" dirty="0"/>
              <a:t>, </a:t>
            </a:r>
            <a:r>
              <a:rPr lang="en-US" dirty="0" err="1"/>
              <a:t>ამ</a:t>
            </a:r>
            <a:r>
              <a:rPr lang="en-US" dirty="0"/>
              <a:t> </a:t>
            </a:r>
            <a:r>
              <a:rPr lang="en-US" dirty="0" err="1"/>
              <a:t>შესაძლებლობების</a:t>
            </a:r>
            <a:r>
              <a:rPr lang="en-US" dirty="0"/>
              <a:t> </a:t>
            </a:r>
            <a:r>
              <a:rPr lang="en-US" dirty="0" err="1"/>
              <a:t>განხორციელების</a:t>
            </a:r>
            <a:r>
              <a:rPr lang="en-US" dirty="0"/>
              <a:t> </a:t>
            </a:r>
            <a:r>
              <a:rPr lang="en-US" dirty="0" err="1"/>
              <a:t>მოსალოდნელ</a:t>
            </a:r>
            <a:r>
              <a:rPr lang="en-US" dirty="0"/>
              <a:t> </a:t>
            </a:r>
            <a:r>
              <a:rPr lang="en-US" dirty="0" err="1"/>
              <a:t>დანახარჯებს</a:t>
            </a:r>
            <a:r>
              <a:rPr lang="en-US" dirty="0"/>
              <a:t> </a:t>
            </a:r>
            <a:r>
              <a:rPr lang="en-US" dirty="0" err="1"/>
              <a:t>და</a:t>
            </a:r>
            <a:r>
              <a:rPr lang="en-US" dirty="0"/>
              <a:t> </a:t>
            </a:r>
            <a:r>
              <a:rPr lang="en-US" dirty="0" err="1"/>
              <a:t>მათგან</a:t>
            </a:r>
            <a:r>
              <a:rPr lang="en-US" dirty="0"/>
              <a:t> </a:t>
            </a:r>
            <a:r>
              <a:rPr lang="en-US" dirty="0" err="1"/>
              <a:t>მიღებულ</a:t>
            </a:r>
            <a:r>
              <a:rPr lang="en-US" dirty="0"/>
              <a:t> </a:t>
            </a:r>
            <a:r>
              <a:rPr lang="en-US" dirty="0" err="1"/>
              <a:t>შესაძლო</a:t>
            </a:r>
            <a:r>
              <a:rPr lang="en-US" dirty="0"/>
              <a:t> </a:t>
            </a:r>
            <a:r>
              <a:rPr lang="en-US" dirty="0" err="1"/>
              <a:t>მოგებებს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ka-GE" dirty="0"/>
              <a:t>რისკებთან მოპყრობის შედეგები უნდა აკმაყოფილებდეს ბიზნესის მოთხოვნებს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94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ka-GE" b="1" dirty="0" smtClean="0"/>
              <a:t/>
            </a:r>
            <a:br>
              <a:rPr lang="ka-GE" b="1" dirty="0" smtClean="0"/>
            </a:br>
            <a:r>
              <a:rPr lang="en-US" b="1" dirty="0" err="1" smtClean="0"/>
              <a:t>რისკების</a:t>
            </a:r>
            <a:r>
              <a:rPr lang="en-US" b="1" dirty="0" smtClean="0"/>
              <a:t> </a:t>
            </a:r>
            <a:r>
              <a:rPr lang="en-US" b="1" dirty="0" err="1"/>
              <a:t>მიღება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ka-GE" dirty="0" smtClean="0"/>
              <a:t/>
            </a:r>
            <a:br>
              <a:rPr lang="ka-G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ka-GE" dirty="0"/>
              <a:t>საჭიროა განისაზღვროს რისკების მიღების მახასიათებლები და </a:t>
            </a:r>
            <a:r>
              <a:rPr lang="ka-GE" dirty="0" smtClean="0"/>
              <a:t>დონე</a:t>
            </a:r>
          </a:p>
          <a:p>
            <a:endParaRPr lang="en-US" dirty="0"/>
          </a:p>
          <a:p>
            <a:r>
              <a:rPr lang="ka-GE" dirty="0"/>
              <a:t>რისკების საღები დონე უნდა შეესაბამებოდეს ბიზნესის მოთხოვნებს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703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15</TotalTime>
  <Words>430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Sylfaen</vt:lpstr>
      <vt:lpstr>Tw Cen MT</vt:lpstr>
      <vt:lpstr>Droplet</vt:lpstr>
      <vt:lpstr>ინფორმაციული უსაფრთხოების რისკების მართვა</vt:lpstr>
      <vt:lpstr>ფაქტები </vt:lpstr>
      <vt:lpstr>რა არის რისკი? </vt:lpstr>
      <vt:lpstr>ინფორმაციული უსაფრთხოების რისკების მართვა  </vt:lpstr>
      <vt:lpstr> ინფორმაციული უსაფრთხოების რისკების მართვის პროცესი   </vt:lpstr>
      <vt:lpstr> ორგანიზაციული გარემოს დადგენა   </vt:lpstr>
      <vt:lpstr>  რისკების შეფასება    </vt:lpstr>
      <vt:lpstr>   რისკებთან მობყრობა     </vt:lpstr>
      <vt:lpstr>    რისკების მიღება      </vt:lpstr>
      <vt:lpstr>    რისკების შესახებ ინფორმირება      </vt:lpstr>
      <vt:lpstr>     რისკების მონიტორინგი და განხილვა       </vt:lpstr>
      <vt:lpstr>PowerPoint Presentation</vt:lpstr>
      <vt:lpstr>შეკითხვები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ინფორმაციული უსაფრთხოების რისკების მართვა</dc:title>
  <dc:creator>Levan Tskhadaia</dc:creator>
  <cp:lastModifiedBy>Levan Tskhadaia</cp:lastModifiedBy>
  <cp:revision>3</cp:revision>
  <dcterms:created xsi:type="dcterms:W3CDTF">2014-05-28T11:48:26Z</dcterms:created>
  <dcterms:modified xsi:type="dcterms:W3CDTF">2014-06-27T12:04:32Z</dcterms:modified>
</cp:coreProperties>
</file>