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78" r:id="rId12"/>
    <p:sldId id="279" r:id="rId13"/>
    <p:sldId id="265" r:id="rId14"/>
    <p:sldId id="266" r:id="rId15"/>
    <p:sldId id="269" r:id="rId16"/>
    <p:sldId id="275" r:id="rId17"/>
    <p:sldId id="276" r:id="rId18"/>
    <p:sldId id="277" r:id="rId19"/>
    <p:sldId id="270" r:id="rId20"/>
    <p:sldId id="271" r:id="rId21"/>
    <p:sldId id="272" r:id="rId22"/>
    <p:sldId id="273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841C-8A50-4888-B006-67236FF7A18E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DBFD-41BF-47AC-8AD5-B73194C99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841C-8A50-4888-B006-67236FF7A18E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DBFD-41BF-47AC-8AD5-B73194C99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841C-8A50-4888-B006-67236FF7A18E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DBFD-41BF-47AC-8AD5-B73194C99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841C-8A50-4888-B006-67236FF7A18E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DBFD-41BF-47AC-8AD5-B73194C99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841C-8A50-4888-B006-67236FF7A18E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DBFD-41BF-47AC-8AD5-B73194C99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841C-8A50-4888-B006-67236FF7A18E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DBFD-41BF-47AC-8AD5-B73194C99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841C-8A50-4888-B006-67236FF7A18E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DBFD-41BF-47AC-8AD5-B73194C99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841C-8A50-4888-B006-67236FF7A18E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DBFD-41BF-47AC-8AD5-B73194C99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841C-8A50-4888-B006-67236FF7A18E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DBFD-41BF-47AC-8AD5-B73194C99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841C-8A50-4888-B006-67236FF7A18E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DBFD-41BF-47AC-8AD5-B73194C99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841C-8A50-4888-B006-67236FF7A18E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DBFD-41BF-47AC-8AD5-B73194C99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8841C-8A50-4888-B006-67236FF7A18E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6DBFD-41BF-47AC-8AD5-B73194C99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ternet_Protocol" TargetMode="External"/><Relationship Id="rId2" Type="http://schemas.openxmlformats.org/officeDocument/2006/relationships/hyperlink" Target="http://en.wikipedia.org/wiki/Transmission_Control_Protoco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u.int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transition.fcc.gov/voip/" TargetMode="External"/><Relationship Id="rId2" Type="http://schemas.openxmlformats.org/officeDocument/2006/relationships/hyperlink" Target="http://computer.howstuffworks.com/ip-telephony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acketizer.com/ipmc/papers/understanding_voip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610600" cy="3352800"/>
          </a:xfrm>
        </p:spPr>
        <p:txBody>
          <a:bodyPr>
            <a:normAutofit/>
          </a:bodyPr>
          <a:lstStyle/>
          <a:p>
            <a:r>
              <a:rPr lang="ka-GE" sz="1800" b="1" dirty="0" smtClean="0"/>
              <a:t>ივ. ჯავახიშვილის სახ. თბილისის სახელმწიფო </a:t>
            </a:r>
            <a:r>
              <a:rPr lang="ka-GE" sz="1800" b="1" dirty="0" smtClean="0"/>
              <a:t>უნივერსიტეტი</a:t>
            </a:r>
            <a:r>
              <a:rPr lang="en-US" sz="1800" b="1" dirty="0" smtClean="0"/>
              <a:t> </a:t>
            </a:r>
            <a:r>
              <a:rPr lang="ka-GE" sz="1800" b="1" dirty="0" smtClean="0"/>
              <a:t>ზუსტ </a:t>
            </a:r>
            <a:r>
              <a:rPr lang="ka-GE" sz="1800" b="1" dirty="0" smtClean="0"/>
              <a:t>და </a:t>
            </a:r>
            <a:r>
              <a:rPr lang="ka-GE" sz="1800" b="1" dirty="0" smtClean="0"/>
              <a:t>საბუნებისმეტყველო მეცნიერებათა </a:t>
            </a:r>
            <a:r>
              <a:rPr lang="ka-GE" sz="1800" b="1" dirty="0" smtClean="0"/>
              <a:t>ფაკულტეტი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b="1" dirty="0" smtClean="0"/>
              <a:t> </a:t>
            </a:r>
            <a:r>
              <a:rPr lang="ka-GE" sz="1800" b="1" dirty="0" smtClean="0"/>
              <a:t/>
            </a:r>
            <a:br>
              <a:rPr lang="ka-GE" sz="1800" b="1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ka-GE" sz="2000" b="1" dirty="0" smtClean="0"/>
              <a:t>ლადო </a:t>
            </a:r>
            <a:r>
              <a:rPr lang="ka-GE" sz="2000" b="1" dirty="0" smtClean="0"/>
              <a:t>ყავლაშვილი</a:t>
            </a:r>
            <a:r>
              <a:rPr lang="ka-GE" sz="1800" b="1" dirty="0" smtClean="0"/>
              <a:t/>
            </a:r>
            <a:br>
              <a:rPr lang="ka-GE" sz="1800" b="1" dirty="0" smtClean="0"/>
            </a:br>
            <a:r>
              <a:rPr lang="ka-GE" sz="1800" b="1" dirty="0" smtClean="0"/>
              <a:t/>
            </a:r>
            <a:br>
              <a:rPr lang="ka-GE" sz="1800" b="1" dirty="0" smtClean="0"/>
            </a:br>
            <a:r>
              <a:rPr lang="ka-GE" sz="1800" b="1" dirty="0" smtClean="0"/>
              <a:t/>
            </a:r>
            <a:br>
              <a:rPr lang="ka-GE" sz="1800" b="1" dirty="0" smtClean="0"/>
            </a:br>
            <a:r>
              <a:rPr lang="en-US" sz="1600" b="1" dirty="0" err="1" smtClean="0"/>
              <a:t>შიდა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სატელეფონო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სერვერი</a:t>
            </a:r>
            <a:r>
              <a:rPr lang="en-US" sz="1600" b="1" dirty="0" smtClean="0"/>
              <a:t> VoIP </a:t>
            </a:r>
            <a:r>
              <a:rPr lang="en-US" sz="1600" b="1" dirty="0" err="1" smtClean="0"/>
              <a:t>ტექნოლოგიის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გამოყენებით</a:t>
            </a:r>
            <a:r>
              <a:rPr lang="ka-GE" sz="1600" b="1" dirty="0" smtClean="0"/>
              <a:t/>
            </a:r>
            <a:br>
              <a:rPr lang="ka-GE" sz="1600" b="1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/>
              <a:t>Internal Telephony Server by Using VoIP Technology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81000" y="4038600"/>
            <a:ext cx="8458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სამაგისტრო პროგრამა: ინფორმაციული ტექნოლოგიები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ნაშრომი შესრულებულია ინფორმაციული ტექნოლოგიების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 მაგისტრის აკადემიური ხარისხის მოსაპოვებლად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სამაგისტრო</a:t>
            </a:r>
            <a:r>
              <a:rPr kumimoji="0" lang="ka-G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a-G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ნაშრომის</a:t>
            </a:r>
            <a:r>
              <a:rPr kumimoji="0" lang="ka-G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a-G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ხელმძღვანელი</a:t>
            </a:r>
            <a:r>
              <a:rPr kumimoji="0" lang="ka-G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ასისტენტ</a:t>
            </a:r>
            <a:r>
              <a:rPr kumimoji="0" lang="ka-G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ka-G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პროფესორი</a:t>
            </a:r>
            <a:r>
              <a:rPr kumimoji="0" lang="ka-G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პაპუნა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ქარჩავა</a:t>
            </a:r>
            <a:endParaRPr kumimoji="0" lang="ka-GE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Sylfae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a-GE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ქ.თბილისი 2014</a:t>
            </a:r>
            <a:endParaRPr kumimoji="0" lang="ka-G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Benefits of VoIP: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ka-GE" b="1" dirty="0" smtClean="0"/>
              <a:t>კომუნიკაციის შემცირებული ღირებულება: კაბელებზე გაწეული ხარჯის შემცირება: </a:t>
            </a:r>
            <a:endParaRPr lang="en-US" dirty="0" smtClean="0"/>
          </a:p>
          <a:p>
            <a:pPr lvl="0" algn="just"/>
            <a:r>
              <a:rPr lang="ka-GE" b="1" dirty="0" smtClean="0"/>
              <a:t>ტელეფონის ნებისმიერ ადგილზე გადაადგილების საშუალება: </a:t>
            </a:r>
            <a:endParaRPr lang="en-US" b="1" dirty="0" smtClean="0"/>
          </a:p>
          <a:p>
            <a:pPr lvl="0" algn="just"/>
            <a:r>
              <a:rPr lang="ka-GE" b="1" dirty="0" smtClean="0"/>
              <a:t>ვირტუალური ტელეფონი</a:t>
            </a:r>
            <a:r>
              <a:rPr lang="ka-GE" dirty="0" smtClean="0"/>
              <a:t> </a:t>
            </a:r>
            <a:endParaRPr lang="en-US" dirty="0" smtClean="0"/>
          </a:p>
          <a:p>
            <a:pPr lvl="0" algn="just"/>
            <a:r>
              <a:rPr lang="ka-GE" b="1" dirty="0" smtClean="0"/>
              <a:t>გაერთიანებული ელექტრონული ფოსტა, ხმოვანი ფოსტა და ფაქსი: </a:t>
            </a:r>
            <a:endParaRPr lang="en-US" b="1" dirty="0" smtClean="0"/>
          </a:p>
          <a:p>
            <a:pPr lvl="0" algn="just"/>
            <a:r>
              <a:rPr lang="ka-GE" b="1" dirty="0" smtClean="0"/>
              <a:t>გაზრდილი პროდუქტიულობა</a:t>
            </a:r>
            <a:endParaRPr lang="en-US" b="1" dirty="0" smtClean="0"/>
          </a:p>
          <a:p>
            <a:pPr lvl="0" algn="just"/>
            <a:r>
              <a:rPr lang="ka-GE" b="1" dirty="0" smtClean="0"/>
              <a:t>მახასიათებლებით მდიდარი კომუნიკაცია</a:t>
            </a:r>
            <a:endParaRPr lang="en-US" b="1" dirty="0" smtClean="0"/>
          </a:p>
          <a:p>
            <a:pPr lvl="0" algn="just"/>
            <a:r>
              <a:rPr lang="ka-GE" b="1" dirty="0" smtClean="0"/>
              <a:t>ღია, შეთავსებადი სტანდარტები:</a:t>
            </a:r>
            <a:r>
              <a:rPr lang="ka-GE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b="1" dirty="0" smtClean="0"/>
              <a:t>რა არის </a:t>
            </a:r>
            <a:r>
              <a:rPr lang="en-US" b="1" dirty="0" smtClean="0"/>
              <a:t>PBX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	PBX</a:t>
            </a:r>
            <a:r>
              <a:rPr lang="ka-GE" dirty="0" smtClean="0"/>
              <a:t>არის სიტემა, რომელიც აკავშირებს კომპანიის ტელეფონებს </a:t>
            </a:r>
            <a:r>
              <a:rPr lang="en-US" dirty="0" smtClean="0"/>
              <a:t>public</a:t>
            </a:r>
            <a:r>
              <a:rPr lang="ka-GE" dirty="0" smtClean="0"/>
              <a:t> ტელეფონიის ქსელთან და ასევე მობილურ ოპერატორებთან.</a:t>
            </a:r>
            <a:r>
              <a:rPr lang="en-US" dirty="0" smtClean="0"/>
              <a:t>IP PBX </a:t>
            </a:r>
            <a:r>
              <a:rPr lang="ka-GE" dirty="0" smtClean="0"/>
              <a:t>არის </a:t>
            </a:r>
            <a:r>
              <a:rPr lang="en-US" dirty="0" smtClean="0"/>
              <a:t>PBX-</a:t>
            </a:r>
            <a:r>
              <a:rPr lang="ka-GE" dirty="0" smtClean="0"/>
              <a:t>ის ნაირსახეობა</a:t>
            </a:r>
            <a:r>
              <a:rPr lang="en-US" dirty="0" smtClean="0"/>
              <a:t>,</a:t>
            </a:r>
            <a:r>
              <a:rPr lang="ka-GE" dirty="0" smtClean="0"/>
              <a:t> რომელიც ახდენს აუდიო, ვიდეო და მესენჯერ პროგრამების კავშირს </a:t>
            </a:r>
            <a:r>
              <a:rPr lang="en-US" dirty="0" smtClean="0"/>
              <a:t>TCP/IP</a:t>
            </a:r>
            <a:r>
              <a:rPr lang="ka-GE" dirty="0" smtClean="0"/>
              <a:t> პროტოკოლების ოჯახის(</a:t>
            </a:r>
            <a:r>
              <a:rPr lang="en-US" dirty="0" smtClean="0">
                <a:hlinkClick r:id="rId2" tooltip="Transmission Control Protocol"/>
              </a:rPr>
              <a:t>Transmission Control Protocol</a:t>
            </a:r>
            <a:r>
              <a:rPr lang="ka-GE" dirty="0" smtClean="0"/>
              <a:t>/</a:t>
            </a:r>
            <a:r>
              <a:rPr lang="en-US" dirty="0" smtClean="0"/>
              <a:t>the </a:t>
            </a:r>
            <a:r>
              <a:rPr lang="en-US" dirty="0" smtClean="0">
                <a:hlinkClick r:id="rId3" tooltip="Internet Protocol"/>
              </a:rPr>
              <a:t>Internet Protocol</a:t>
            </a:r>
            <a:r>
              <a:rPr lang="ka-GE" dirty="0" smtClean="0"/>
              <a:t>) გამოყენებით.ასევე სატელეფონო კომუნიკაციისთვის ის აკავშირებს </a:t>
            </a:r>
            <a:r>
              <a:rPr lang="en-US" dirty="0" smtClean="0"/>
              <a:t>Internal</a:t>
            </a:r>
            <a:r>
              <a:rPr lang="ka-GE" dirty="0" smtClean="0"/>
              <a:t> (შიდა) ქსელს </a:t>
            </a:r>
            <a:r>
              <a:rPr lang="en-US" dirty="0" smtClean="0"/>
              <a:t>PSTN-</a:t>
            </a:r>
            <a:r>
              <a:rPr lang="ka-GE" dirty="0" smtClean="0"/>
              <a:t>თან.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IPPBX</a:t>
            </a:r>
            <a:r>
              <a:rPr lang="ka-GE" dirty="0" smtClean="0"/>
              <a:t> </a:t>
            </a:r>
            <a:r>
              <a:rPr lang="ka-GE" dirty="0" smtClean="0"/>
              <a:t>შეიძლება იყოს ფიზიკური (</a:t>
            </a:r>
            <a:r>
              <a:rPr lang="en-US" dirty="0" smtClean="0"/>
              <a:t>Hardware</a:t>
            </a:r>
            <a:r>
              <a:rPr lang="ka-GE" dirty="0" smtClean="0"/>
              <a:t>), ვირტუალი ან პროგრამა (</a:t>
            </a:r>
            <a:r>
              <a:rPr lang="en-US" dirty="0" smtClean="0"/>
              <a:t>Software</a:t>
            </a:r>
            <a:r>
              <a:rPr lang="ka-GE" dirty="0" smtClean="0"/>
              <a:t>) სისტემა.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PBX </a:t>
            </a:r>
            <a:r>
              <a:rPr lang="ka-GE" dirty="0" smtClean="0"/>
              <a:t>სისტემა ერთი შეხედვით გავს ყუთს</a:t>
            </a:r>
            <a:r>
              <a:rPr lang="en-US" dirty="0" smtClean="0"/>
              <a:t>, </a:t>
            </a:r>
            <a:r>
              <a:rPr lang="ka-GE" dirty="0" smtClean="0"/>
              <a:t>რომელსაც აქვს ბევრი კარტა.თითოეულ კარტას აქვს თავისი დანიშნულება.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ka-GE" b="1" dirty="0" smtClean="0"/>
              <a:t>ლაინ კარტა (</a:t>
            </a:r>
            <a:r>
              <a:rPr lang="en-US" b="1" dirty="0" smtClean="0"/>
              <a:t>Line cards</a:t>
            </a:r>
            <a:r>
              <a:rPr lang="ka-GE" b="1" dirty="0" smtClean="0"/>
              <a:t>) - </a:t>
            </a:r>
            <a:r>
              <a:rPr lang="ka-GE" dirty="0" smtClean="0"/>
              <a:t>უზრუნველყოფს კავშირს </a:t>
            </a:r>
            <a:r>
              <a:rPr lang="en-US" dirty="0" smtClean="0"/>
              <a:t>PBX </a:t>
            </a:r>
            <a:r>
              <a:rPr lang="ka-GE" dirty="0" smtClean="0"/>
              <a:t>-სა და ტელეფონებს შორის</a:t>
            </a:r>
            <a:r>
              <a:rPr lang="en-US" dirty="0" smtClean="0"/>
              <a:t>;</a:t>
            </a:r>
          </a:p>
          <a:p>
            <a:pPr lvl="0"/>
            <a:r>
              <a:rPr lang="ka-GE" b="1" dirty="0" smtClean="0"/>
              <a:t>ტრანკ კარტა (</a:t>
            </a:r>
            <a:r>
              <a:rPr lang="en-US" b="1" dirty="0" smtClean="0"/>
              <a:t>Trunk cards</a:t>
            </a:r>
            <a:r>
              <a:rPr lang="ka-GE" b="1" dirty="0" smtClean="0"/>
              <a:t>)- </a:t>
            </a:r>
            <a:r>
              <a:rPr lang="ka-GE" dirty="0" smtClean="0"/>
              <a:t>უზრუნველყოფს კავშირს </a:t>
            </a:r>
            <a:r>
              <a:rPr lang="en-US" dirty="0" smtClean="0"/>
              <a:t>PBX </a:t>
            </a:r>
            <a:r>
              <a:rPr lang="ka-GE" dirty="0" smtClean="0"/>
              <a:t>სისტემებს შორის, ან </a:t>
            </a:r>
            <a:r>
              <a:rPr lang="en-US" dirty="0" smtClean="0"/>
              <a:t>PBX -</a:t>
            </a:r>
            <a:r>
              <a:rPr lang="ka-GE" dirty="0" smtClean="0"/>
              <a:t>სა და </a:t>
            </a:r>
            <a:r>
              <a:rPr lang="en-US" dirty="0" smtClean="0"/>
              <a:t>PSTN-</a:t>
            </a:r>
            <a:r>
              <a:rPr lang="ka-GE" dirty="0" smtClean="0"/>
              <a:t>ს შორის</a:t>
            </a:r>
            <a:r>
              <a:rPr lang="en-US" dirty="0" smtClean="0"/>
              <a:t>;</a:t>
            </a:r>
          </a:p>
          <a:p>
            <a:pPr lvl="0"/>
            <a:r>
              <a:rPr lang="en-US" b="1" dirty="0" smtClean="0"/>
              <a:t>Control complex</a:t>
            </a:r>
            <a:r>
              <a:rPr lang="ka-GE" b="1" dirty="0" smtClean="0"/>
              <a:t>- </a:t>
            </a:r>
            <a:r>
              <a:rPr lang="ka-GE" dirty="0" smtClean="0"/>
              <a:t>სისტემა</a:t>
            </a:r>
            <a:r>
              <a:rPr lang="en-US" dirty="0" smtClean="0"/>
              <a:t>,</a:t>
            </a:r>
            <a:r>
              <a:rPr lang="ka-GE" dirty="0" smtClean="0"/>
              <a:t> საიდანაც ხდება </a:t>
            </a:r>
            <a:r>
              <a:rPr lang="en-US" dirty="0" smtClean="0"/>
              <a:t>PBX-</a:t>
            </a:r>
            <a:r>
              <a:rPr lang="ka-GE" dirty="0" smtClean="0"/>
              <a:t>ის მართვა.</a:t>
            </a:r>
            <a:r>
              <a:rPr lang="en-US" dirty="0" smtClean="0"/>
              <a:t> Control complex</a:t>
            </a:r>
            <a:r>
              <a:rPr lang="ka-GE" dirty="0" smtClean="0"/>
              <a:t> შეიცავს ზარების კონფიგურაციას, მარშუტიზაციას და მართვის ფუნქციებს.ისევე როგორც ქსელის შემთხვევაში ამაპარატურაზე უმნიშვნელო ჩავარდნამაც კი შეიძლება შექმნას დიდი პრობლემები. </a:t>
            </a:r>
            <a:r>
              <a:rPr lang="en-US" dirty="0" smtClean="0"/>
              <a:t>PBX </a:t>
            </a:r>
            <a:r>
              <a:rPr lang="ka-GE" dirty="0" smtClean="0"/>
              <a:t>სისტემის მწარმოებლებისუმეტესი გვთავაზობს 99,999% </a:t>
            </a:r>
            <a:r>
              <a:rPr lang="en-US" dirty="0" smtClean="0"/>
              <a:t>uptime-</a:t>
            </a:r>
            <a:r>
              <a:rPr lang="ka-GE" dirty="0" smtClean="0"/>
              <a:t>ს და მოწყობილობისთვის 7</a:t>
            </a:r>
            <a:r>
              <a:rPr lang="en-US" dirty="0" smtClean="0"/>
              <a:t>-</a:t>
            </a:r>
            <a:r>
              <a:rPr lang="ka-GE" dirty="0" smtClean="0"/>
              <a:t>დან 10 წლამდე სასიცოცხლო გარანტიას.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VoIP </a:t>
            </a:r>
            <a:r>
              <a:rPr lang="ka-GE" dirty="0" smtClean="0"/>
              <a:t>ის ძირითადი შემადგენელი ნაწილები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2000" dirty="0" smtClean="0"/>
              <a:t>გეითვეი: გეითვეი არის მოწყობილობა რომელიც ახდენს კომუნიკაციას ტელეფონის სიგნალსა და  </a:t>
            </a:r>
            <a:r>
              <a:rPr lang="en-US" sz="2000" dirty="0" smtClean="0"/>
              <a:t>IP  </a:t>
            </a:r>
            <a:r>
              <a:rPr lang="ka-GE" sz="2000" dirty="0" smtClean="0"/>
              <a:t>ბოლო წერტილს შორის</a:t>
            </a:r>
          </a:p>
          <a:p>
            <a:r>
              <a:rPr lang="ka-GE" sz="2000" dirty="0" smtClean="0"/>
              <a:t>გეითკიპერები: ეთკიპერმა იცის რამდენი მომხარებელია დაკავშიებული და სად არიან ისინი განლაგებულები. გეითკიპერს და დარეგისტრირებულ მომხმრებლებს ზონა ეწოდებათ</a:t>
            </a:r>
          </a:p>
          <a:p>
            <a:r>
              <a:rPr lang="ka-GE" sz="2000" dirty="0" smtClean="0"/>
              <a:t>აიპი ტელეფონები: მოწყობილობა  რომელმაც ჩაანაცვლა სტანდარტული ტელეფონები და აქვთ </a:t>
            </a:r>
            <a:r>
              <a:rPr lang="en-US" sz="2000" dirty="0" smtClean="0"/>
              <a:t>VoIP </a:t>
            </a:r>
            <a:r>
              <a:rPr lang="ka-GE" sz="2000" dirty="0" smtClean="0"/>
              <a:t>სერვისისს მხარდაჭერის უნარი</a:t>
            </a:r>
          </a:p>
          <a:p>
            <a:r>
              <a:rPr lang="ka-GE" sz="2000" dirty="0" smtClean="0"/>
              <a:t>სოფთვეარ ტელეფონები:კომპიუტერზე არსებული სპეციალური პროგრამა, რომლის  საშუალებითაცშეგვიძლია განვახორციელოთ ზარები და ვამუშაოთ ისე როგორც ჩჰვეულებრივი ტელეფონი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VoIP </a:t>
            </a:r>
            <a:r>
              <a:rPr lang="ka-GE" dirty="0" smtClean="0"/>
              <a:t>კოდეკები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2000" dirty="0" smtClean="0"/>
              <a:t>კოდეკი გვაძლევს კოდირების და დეკოდირების საშუალებას</a:t>
            </a:r>
            <a:r>
              <a:rPr lang="en-US" sz="2000" dirty="0" smtClean="0"/>
              <a:t>.</a:t>
            </a:r>
            <a:r>
              <a:rPr lang="ka-GE" sz="2000" dirty="0"/>
              <a:t> </a:t>
            </a:r>
            <a:r>
              <a:rPr lang="ka-GE" sz="2000" dirty="0" smtClean="0"/>
              <a:t>აკონვერტირებს აუდიო სიგნალს დაკომპრესებულ ციფრულ ფორმად და ამზადებს გასაგზავნად და ასევე შემდეგ მიღებულ სიგნალს  უკეტებს უკუკომპრესაციას . </a:t>
            </a:r>
          </a:p>
          <a:p>
            <a:r>
              <a:rPr lang="ka-GE" sz="2000" dirty="0" smtClean="0"/>
              <a:t>კოდეკი ამუშავებს აუდიო სიგნალს რამოდენიმე ათასჯერ წამში.</a:t>
            </a:r>
          </a:p>
          <a:p>
            <a:pPr>
              <a:buNone/>
            </a:pPr>
            <a:r>
              <a:rPr lang="ka-GE" sz="2000" dirty="0"/>
              <a:t> </a:t>
            </a:r>
            <a:r>
              <a:rPr lang="ka-GE" sz="2000" dirty="0" smtClean="0"/>
              <a:t>  </a:t>
            </a:r>
          </a:p>
          <a:p>
            <a:pPr>
              <a:buNone/>
            </a:pPr>
            <a:r>
              <a:rPr lang="ka-GE" sz="2000" dirty="0"/>
              <a:t> </a:t>
            </a:r>
            <a:r>
              <a:rPr lang="ka-GE" sz="2000" dirty="0" smtClean="0"/>
              <a:t>   რამოდენიმე არსებული კოდეკი:</a:t>
            </a:r>
            <a:endParaRPr lang="en-US" sz="2000" dirty="0"/>
          </a:p>
        </p:txBody>
      </p:sp>
      <p:pic>
        <p:nvPicPr>
          <p:cNvPr id="4098" name="Picture 2" descr="C:\Users\lado\Desktop\voice\ცოდ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572000"/>
            <a:ext cx="2133600" cy="1638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609600"/>
            <a:ext cx="8229600" cy="34697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" y="4724400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dirty="0" smtClean="0"/>
              <a:t>ჩამოთვლილია რამოდენიმე ყველაზე გავრცელებული კოდეკი, შემდეგი მონაცემებით:დასახელება, სიჩქარის მოხმარება და შეფასების კოეფიციენტი(100 ადამიანს მოასმენინეს საუბარი მოცემული კოდეკებით და 5 ბალიანი სისტემით შეაფასებინეს ხარისხი).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b="1" dirty="0" smtClean="0"/>
              <a:t>ვინ ადგენს წესებს </a:t>
            </a:r>
            <a:r>
              <a:rPr lang="en-US" b="1" dirty="0" smtClean="0"/>
              <a:t>VoIP </a:t>
            </a:r>
            <a:r>
              <a:rPr lang="ka-GE" b="1" dirty="0" smtClean="0"/>
              <a:t>-ისთვის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 lvl="0"/>
            <a:r>
              <a:rPr lang="en-US" dirty="0" smtClean="0"/>
              <a:t>IETF(International Engineering Task Force)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ka-GE" dirty="0" smtClean="0"/>
              <a:t>ინჟინრებისგაერთიანება</a:t>
            </a:r>
            <a:r>
              <a:rPr lang="ka-GE" dirty="0" smtClean="0"/>
              <a:t>, რომელიცახდენსპროტოკოლებისსტანდარ­ტიზაციას, რომლებიცგანსაზღრვავენ, თუროგორუდნაიმუშაოსინტეტნეტმადაინტერნეტპროტოკოლებმა.http://www.ietf.org</a:t>
            </a:r>
            <a:endParaRPr lang="en-US" dirty="0" smtClean="0"/>
          </a:p>
          <a:p>
            <a:pPr lvl="0"/>
            <a:r>
              <a:rPr lang="en-US" dirty="0" smtClean="0"/>
              <a:t>ITU (International Telecommunications Union)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ka-GE" dirty="0" smtClean="0"/>
              <a:t>საერთაშორისო </a:t>
            </a:r>
            <a:r>
              <a:rPr lang="ka-GE" dirty="0" smtClean="0"/>
              <a:t>ორგანიზაცია </a:t>
            </a:r>
            <a:r>
              <a:rPr lang="en-US" dirty="0" smtClean="0"/>
              <a:t>United Nations System-</a:t>
            </a:r>
            <a:r>
              <a:rPr lang="ka-GE" dirty="0" smtClean="0"/>
              <a:t>ში, სადაც მთავრობები და კერძო სეცტორები ახდენენ გლობალური ტელეკომუნიკაციებს და სერვისების კოორდინირებას. </a:t>
            </a:r>
            <a:r>
              <a:rPr lang="en-US" u="sng" dirty="0" smtClean="0">
                <a:hlinkClick r:id="rId2"/>
              </a:rPr>
              <a:t>http://www.itu.int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b="1" dirty="0" smtClean="0"/>
              <a:t>პროტოკოლები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 smtClean="0"/>
              <a:t>		</a:t>
            </a:r>
            <a:r>
              <a:rPr lang="ka-GE" sz="1600" dirty="0" smtClean="0"/>
              <a:t>პროტოკოლები </a:t>
            </a:r>
            <a:r>
              <a:rPr lang="ka-GE" sz="1600" dirty="0" smtClean="0"/>
              <a:t>არის წესების ან პროცედურების ნაკრები, </a:t>
            </a:r>
            <a:r>
              <a:rPr lang="ka-GE" sz="1600" dirty="0" smtClean="0"/>
              <a:t>რომელზეც კომუნიკაციაში </a:t>
            </a:r>
            <a:r>
              <a:rPr lang="ka-GE" sz="1600" dirty="0" smtClean="0"/>
              <a:t>მონაწილეები თანხმდებიან ქსელში ინფორმაციის გაცვლის დროს.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ka-GE" sz="1600" dirty="0" smtClean="0"/>
              <a:t>განვიხილოთ </a:t>
            </a:r>
            <a:r>
              <a:rPr lang="ka-GE" sz="1600" dirty="0" smtClean="0"/>
              <a:t>რამოდენიმე ცნობილი პროტოკოლი</a:t>
            </a:r>
            <a:r>
              <a:rPr lang="ka-GE" sz="1600" dirty="0" smtClean="0"/>
              <a:t>: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r>
              <a:rPr lang="en-US" sz="1600" dirty="0" smtClean="0"/>
              <a:t>H.323:</a:t>
            </a:r>
            <a:r>
              <a:rPr lang="ka-GE" sz="1600" dirty="0" smtClean="0"/>
              <a:t>არის სტანდართი რომელიც გამოიყენება ვიდეო კონფერენციების  გასამართად, ხმოვანი და სხვა საინფორმაციო პაკეტების გასაცვლელად ქსელში;</a:t>
            </a:r>
            <a:endParaRPr lang="en-US" sz="1600" dirty="0" smtClean="0"/>
          </a:p>
          <a:p>
            <a:r>
              <a:rPr lang="en-US" sz="1600" dirty="0" err="1" smtClean="0"/>
              <a:t>SIP:Session</a:t>
            </a:r>
            <a:r>
              <a:rPr lang="en-US" sz="1600" dirty="0" smtClean="0"/>
              <a:t> Initiation Protocol (SIP) </a:t>
            </a:r>
            <a:r>
              <a:rPr lang="ka-GE" sz="1600" dirty="0" smtClean="0"/>
              <a:t>გამოიყენება </a:t>
            </a:r>
            <a:r>
              <a:rPr lang="en-US" sz="1600" dirty="0" smtClean="0"/>
              <a:t>VoIP </a:t>
            </a:r>
            <a:r>
              <a:rPr lang="ka-GE" sz="1600" dirty="0" smtClean="0"/>
              <a:t>კავშირის დასამყარებლად. ის ამუშავებს საჭირო პროტოკოლებს და მექანიზმებს, რათა მომხმრებლები დაუკავშირდნენ პროქსი სერვერებს სხავდასხვა სერვისით სარგებლობისთვის. მაგალითად, ზარის გადამისამართება, ნომრის ამოცნობა და ა.შ.</a:t>
            </a:r>
            <a:endParaRPr lang="en-US" sz="1600" dirty="0" smtClean="0"/>
          </a:p>
          <a:p>
            <a:r>
              <a:rPr lang="en-US" sz="1600" dirty="0" smtClean="0"/>
              <a:t>MGCP</a:t>
            </a:r>
            <a:r>
              <a:rPr lang="ka-GE" sz="1600" dirty="0" smtClean="0"/>
              <a:t>:</a:t>
            </a:r>
            <a:r>
              <a:rPr lang="en-US" sz="1600" dirty="0" smtClean="0"/>
              <a:t>Media Gateway Control Protocol</a:t>
            </a:r>
            <a:r>
              <a:rPr lang="ka-GE" sz="1600" dirty="0" smtClean="0"/>
              <a:t> გამოიყენება სატელეფონო</a:t>
            </a:r>
            <a:r>
              <a:rPr lang="en-US" sz="1600" dirty="0" smtClean="0"/>
              <a:t>Gateway-</a:t>
            </a:r>
            <a:r>
              <a:rPr lang="ka-GE" sz="1600" dirty="0" smtClean="0"/>
              <a:t>ების გასაკონტროლებლად. სატელეფონი </a:t>
            </a:r>
            <a:r>
              <a:rPr lang="en-US" sz="1600" dirty="0" smtClean="0"/>
              <a:t>Gateway</a:t>
            </a:r>
            <a:r>
              <a:rPr lang="ka-GE" sz="1600" dirty="0" smtClean="0"/>
              <a:t>არის ქსელის ნაწილი, რომელიც აკავშირებს აუდიო სიგნალებს და</a:t>
            </a:r>
            <a:r>
              <a:rPr lang="en-US" sz="1600" dirty="0" smtClean="0"/>
              <a:t>frame-</a:t>
            </a:r>
            <a:r>
              <a:rPr lang="ka-GE" sz="1600" dirty="0" smtClean="0"/>
              <a:t>ებს, რომლებიც მოძრაობენ ინტერნეტში;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1600" dirty="0" err="1" smtClean="0"/>
              <a:t>RTP:TheReal-timeTransportProtocol</a:t>
            </a:r>
            <a:r>
              <a:rPr lang="en-US" sz="1600" dirty="0" smtClean="0"/>
              <a:t>(RTP)</a:t>
            </a:r>
            <a:r>
              <a:rPr lang="ka-GE" sz="1600" dirty="0" smtClean="0"/>
              <a:t> ახდენს რეალურ დროში ისეთი პაკეტების ტრანსპორტირებას როგორიცაააუდიო, ვიდეო და სხვა. ის არ იყენებს რესურსების დარეზერვებას და არ იძლევა ხარისხის გარანტიას. მას დამატებით აქ კონტროლის პროტოკოლი(</a:t>
            </a:r>
            <a:r>
              <a:rPr lang="en-US" sz="1600" dirty="0" smtClean="0"/>
              <a:t>RTCP)</a:t>
            </a:r>
            <a:r>
              <a:rPr lang="ka-GE" sz="1600" dirty="0" smtClean="0"/>
              <a:t>, რათა მოხდეს პაკეტების დანიშნულების ადგილზე მისვლის მონიტორინგი;</a:t>
            </a:r>
            <a:endParaRPr lang="en-US" sz="1600" dirty="0" smtClean="0"/>
          </a:p>
          <a:p>
            <a:r>
              <a:rPr lang="en-US" sz="1600" dirty="0" smtClean="0"/>
              <a:t>RTCP:RTP Control Protocol (RTCP)</a:t>
            </a:r>
            <a:r>
              <a:rPr lang="ka-GE" sz="1600" dirty="0" smtClean="0"/>
              <a:t> პერიოდულად აგზავნის კონტროლ პაკეტებს სესიის ყველა მონაწილესთან. ეს პროტოკოლი განასხვავებს </a:t>
            </a:r>
            <a:r>
              <a:rPr lang="en-US" sz="1600" dirty="0" smtClean="0"/>
              <a:t>frame</a:t>
            </a:r>
            <a:r>
              <a:rPr lang="ka-GE" sz="1600" dirty="0" smtClean="0"/>
              <a:t> და კონტროლ პაკეტებს , მაგალითად რომ გამოიყენონ სხვადასხვა </a:t>
            </a:r>
            <a:r>
              <a:rPr lang="en-US" sz="1600" dirty="0" smtClean="0"/>
              <a:t>UDP </a:t>
            </a:r>
            <a:r>
              <a:rPr lang="ka-GE" sz="1600" dirty="0" smtClean="0"/>
              <a:t>პორტები;</a:t>
            </a:r>
            <a:endParaRPr lang="en-US" sz="1600" dirty="0" smtClean="0"/>
          </a:p>
          <a:p>
            <a:r>
              <a:rPr lang="en-US" sz="1600" dirty="0" smtClean="0"/>
              <a:t>Skinny(SCCP):</a:t>
            </a:r>
            <a:r>
              <a:rPr lang="ka-GE" sz="1600" dirty="0" smtClean="0"/>
              <a:t>არის </a:t>
            </a:r>
            <a:r>
              <a:rPr lang="en-US" sz="1600" dirty="0" err="1" smtClean="0"/>
              <a:t>cisco</a:t>
            </a:r>
            <a:r>
              <a:rPr lang="ka-GE" sz="1600" dirty="0" smtClean="0"/>
              <a:t>-ს კუთვნილი სისტემა</a:t>
            </a:r>
            <a:r>
              <a:rPr lang="en-US" sz="1600" dirty="0" smtClean="0"/>
              <a:t>,</a:t>
            </a:r>
            <a:r>
              <a:rPr lang="ka-GE" sz="1600" dirty="0" smtClean="0"/>
              <a:t> რომელიც ახდენს </a:t>
            </a:r>
            <a:r>
              <a:rPr lang="en-US" sz="1600" dirty="0" smtClean="0"/>
              <a:t>skinny-</a:t>
            </a:r>
            <a:r>
              <a:rPr lang="ka-GE" sz="1600" dirty="0" smtClean="0"/>
              <a:t>ს კლიენტების კომუნიკაციას </a:t>
            </a:r>
            <a:r>
              <a:rPr lang="en-US" sz="1600" dirty="0" smtClean="0"/>
              <a:t>H.323 </a:t>
            </a:r>
            <a:r>
              <a:rPr lang="ka-GE" sz="1600" dirty="0" smtClean="0"/>
              <a:t>სისტემასთან, </a:t>
            </a:r>
            <a:r>
              <a:rPr lang="en-US" sz="1600" dirty="0" smtClean="0"/>
              <a:t>Call Manager</a:t>
            </a:r>
            <a:r>
              <a:rPr lang="ka-GE" sz="1600" dirty="0" smtClean="0"/>
              <a:t>-ში დამატებითი ფუნქციების ჩატვირთვით.</a:t>
            </a:r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VoIP </a:t>
            </a:r>
            <a:r>
              <a:rPr lang="en-US" dirty="0" err="1" smtClean="0"/>
              <a:t>Qos</a:t>
            </a:r>
            <a:r>
              <a:rPr lang="en-US" dirty="0" smtClean="0"/>
              <a:t>(Quality Of Services)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2000" dirty="0" smtClean="0"/>
              <a:t>სერვისის ხარისხიანობა არის </a:t>
            </a:r>
            <a:r>
              <a:rPr lang="en-US" sz="2000" dirty="0" smtClean="0"/>
              <a:t>VoIP </a:t>
            </a:r>
            <a:r>
              <a:rPr lang="ka-GE" sz="2000" dirty="0" smtClean="0"/>
              <a:t>ის წარმატების აუცილებელი პირობა</a:t>
            </a:r>
          </a:p>
          <a:p>
            <a:r>
              <a:rPr lang="ka-GE" sz="2000" dirty="0" smtClean="0"/>
              <a:t>ადამიანის ყური ძალიან მგრძნობიარეა და ამჩნევს ხმის პატარა ცვლილებებსაც კი</a:t>
            </a:r>
          </a:p>
          <a:p>
            <a:r>
              <a:rPr lang="ka-GE" sz="2000" dirty="0" smtClean="0"/>
              <a:t>ხარისხი იკარგება მაშინ როდესაც  პაკეტები იგზავნება არასაიმედო ქსელის საშუალებით.</a:t>
            </a:r>
            <a:endParaRPr lang="en-US" sz="2000" dirty="0" smtClean="0"/>
          </a:p>
          <a:p>
            <a:endParaRPr lang="en-US" sz="2000" dirty="0"/>
          </a:p>
          <a:p>
            <a:pPr>
              <a:buNone/>
            </a:pPr>
            <a:r>
              <a:rPr lang="ka-GE" sz="2000" b="1" dirty="0" smtClean="0"/>
              <a:t>     </a:t>
            </a:r>
            <a:r>
              <a:rPr lang="en-US" sz="2000" b="1" dirty="0" smtClean="0"/>
              <a:t>VoIP </a:t>
            </a:r>
            <a:r>
              <a:rPr lang="ka-GE" sz="2000" b="1" dirty="0" smtClean="0"/>
              <a:t> ში </a:t>
            </a:r>
            <a:r>
              <a:rPr lang="en-US" sz="2000" b="1" dirty="0" err="1" smtClean="0"/>
              <a:t>QoS</a:t>
            </a:r>
            <a:r>
              <a:rPr lang="en-US" sz="2000" b="1" dirty="0" smtClean="0"/>
              <a:t> </a:t>
            </a:r>
            <a:r>
              <a:rPr lang="ka-GE" sz="2000" b="1" dirty="0" smtClean="0"/>
              <a:t>ის გაზრდის რამოდენიმე მეთოდი არსებობს. ესენია:</a:t>
            </a:r>
          </a:p>
          <a:p>
            <a:r>
              <a:rPr lang="ka-GE" sz="2000" b="1" dirty="0"/>
              <a:t> </a:t>
            </a:r>
            <a:r>
              <a:rPr lang="ka-GE" sz="2000" b="1" dirty="0" smtClean="0"/>
              <a:t>  </a:t>
            </a:r>
            <a:r>
              <a:rPr lang="en-US" sz="2000" dirty="0" smtClean="0"/>
              <a:t>TOS (</a:t>
            </a:r>
            <a:r>
              <a:rPr lang="en-US" sz="2000" dirty="0" err="1" smtClean="0"/>
              <a:t>Tipe</a:t>
            </a:r>
            <a:r>
              <a:rPr lang="en-US" sz="2000" dirty="0" smtClean="0"/>
              <a:t> Of Service) </a:t>
            </a:r>
            <a:r>
              <a:rPr lang="ka-GE" sz="2000" dirty="0" smtClean="0"/>
              <a:t>ბიტების გამოყნება აიპი ჰედერში ხმოვანი პაკეტებისთვის პრიორიტეტის მისანიჭებლად</a:t>
            </a:r>
          </a:p>
          <a:p>
            <a:r>
              <a:rPr lang="ka-GE" sz="2000" dirty="0" smtClean="0"/>
              <a:t>დაითაგოს პაკეტები იარლიყებით რათა ხმოვანმა პაკეთებმა იმოძრაონ ნაკლებად დათვირთული ქსელით.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a-GE" dirty="0" smtClean="0"/>
              <a:t>ზოგადი მიმოხილვა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sz="2400" dirty="0" smtClean="0"/>
              <a:t>გაცნობა</a:t>
            </a:r>
          </a:p>
          <a:p>
            <a:r>
              <a:rPr lang="en-US" sz="2400" dirty="0" smtClean="0"/>
              <a:t>VoIP</a:t>
            </a:r>
            <a:r>
              <a:rPr lang="ka-GE" sz="2400" dirty="0" smtClean="0"/>
              <a:t>- </a:t>
            </a:r>
            <a:r>
              <a:rPr lang="en-US" sz="2400" dirty="0" smtClean="0"/>
              <a:t>Packet Switching</a:t>
            </a:r>
          </a:p>
          <a:p>
            <a:r>
              <a:rPr lang="en-US" sz="2400" dirty="0" smtClean="0"/>
              <a:t>VoIP </a:t>
            </a:r>
            <a:r>
              <a:rPr lang="ka-GE" sz="2400" dirty="0" smtClean="0"/>
              <a:t>ის ძირითადი შემადგენელი ნაწილები</a:t>
            </a:r>
          </a:p>
          <a:p>
            <a:r>
              <a:rPr lang="ka-GE" sz="2400" dirty="0" smtClean="0"/>
              <a:t>კოდეკები</a:t>
            </a:r>
          </a:p>
          <a:p>
            <a:r>
              <a:rPr lang="en-US" sz="2400" dirty="0" smtClean="0"/>
              <a:t>Quality of Service</a:t>
            </a:r>
          </a:p>
          <a:p>
            <a:r>
              <a:rPr lang="en-US" sz="2400" dirty="0" smtClean="0"/>
              <a:t>VoIP </a:t>
            </a:r>
            <a:r>
              <a:rPr lang="ka-GE" sz="2400" dirty="0" smtClean="0"/>
              <a:t>ის უპირატესობები</a:t>
            </a:r>
          </a:p>
          <a:p>
            <a:r>
              <a:rPr lang="ka-GE" sz="2400" dirty="0" smtClean="0"/>
              <a:t>დასკვნა</a:t>
            </a:r>
          </a:p>
          <a:p>
            <a:r>
              <a:rPr lang="ka-GE" sz="2400" dirty="0" smtClean="0"/>
              <a:t>გამოყენებული მასალები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609600"/>
            <a:ext cx="83631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იმისათვის რომ ხარისხი არ დაიკარგოს, აუცილებლად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უნდა მიექცეს ყურადგება შემდეგ მონაცემებს</a:t>
            </a:r>
            <a:endParaRPr kumimoji="0" lang="ka-G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190500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a-G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Times New Roman" pitchFamily="18" charset="0"/>
                <a:cs typeface="Arial" pitchFamily="34" charset="0"/>
              </a:rPr>
              <a:t>სიჩქარე- სიჩქარე არ უდნა 64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Times New Roman" pitchFamily="18" charset="0"/>
                <a:cs typeface="Arial" pitchFamily="34" charset="0"/>
              </a:rPr>
              <a:t>kbs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ka-G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Times New Roman" pitchFamily="18" charset="0"/>
                <a:cs typeface="Arial" pitchFamily="34" charset="0"/>
              </a:rPr>
              <a:t>ზე ნაკლები, რათა არ შეიქმნას პრობლემები;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a-G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Times New Roman" pitchFamily="18" charset="0"/>
                <a:cs typeface="Arial" pitchFamily="34" charset="0"/>
              </a:rPr>
              <a:t>დილეი და ჯიტერი უნდა იყოს რაც შეიძლება მცირე, რათა არ მოხდეს ხმის დაყოვნება;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a-G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Times New Roman" pitchFamily="18" charset="0"/>
                <a:cs typeface="Arial" pitchFamily="34" charset="0"/>
              </a:rPr>
              <a:t>დაკარგული პაკეტების აღდგენა უნდა მოხდეს მაქსიმალურად სწრაფად, რათა არ იყოს შესამჩნევი ხმის კარგვა;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a-G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Times New Roman" pitchFamily="18" charset="0"/>
                <a:cs typeface="Arial" pitchFamily="34" charset="0"/>
              </a:rPr>
              <a:t>უნდა მოხდეს ექოს კომპენსაცია, რათა არ წარმოიშვას ხმაური;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a-G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Times New Roman" pitchFamily="18" charset="0"/>
                <a:cs typeface="Arial" pitchFamily="34" charset="0"/>
              </a:rPr>
              <a:t>უნდა იქნეს მიღებული ყველა ზომები საიმედოობისათვის, რომ არ მოხდეს კავშირის დაკარგვა;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a-G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Times New Roman" pitchFamily="18" charset="0"/>
                <a:cs typeface="Arial" pitchFamily="34" charset="0"/>
              </a:rPr>
              <a:t>დიდი ყურადღება უნდა მიექცეს უსაფრთხოებას, რათა პაკეტები არ აღმოჩნდეს უცხო ადამიანის ხელში.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დასკვნა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VoIP Service </a:t>
            </a:r>
            <a:r>
              <a:rPr lang="ka-GE" sz="2000" dirty="0" smtClean="0"/>
              <a:t>საშუალებას გვაძლევს ინტერნეტის გამოყენებით განვახორციელოთ  ზარები ტრადიციულ სატელეფონო ნომრებზე და პირიქით. ამისათვის საჭიროა მაღალსიჩქარიანი ინტერნეტ კავშირი</a:t>
            </a:r>
          </a:p>
          <a:p>
            <a:r>
              <a:rPr lang="ka-GE" sz="2000" dirty="0" smtClean="0"/>
              <a:t>მას შეუძლია ჩაანაცვლოს ტრადიციული სატელეფონო სერვისი. </a:t>
            </a:r>
            <a:r>
              <a:rPr lang="en-US" sz="2000" dirty="0" smtClean="0"/>
              <a:t>VoIP </a:t>
            </a:r>
            <a:r>
              <a:rPr lang="ka-GE" sz="2000" dirty="0" smtClean="0"/>
              <a:t>ტექნოლოგიის მუშაობისთვის საჭიროა ადაპტერი მოთავსდეს ჩვეულებრივ ტელეფონსა და ინტერნეტ კავშირს შორის, ან გამოვიყენოთ სპეციალური </a:t>
            </a:r>
            <a:r>
              <a:rPr lang="en-US" sz="2000" dirty="0" smtClean="0"/>
              <a:t>VoIP </a:t>
            </a:r>
            <a:r>
              <a:rPr lang="ka-GE" sz="2000" dirty="0" smtClean="0"/>
              <a:t>ტელეფონი, რომელიც პირდაპირ უკავშირდება ჩვენს კომპიუტერს ან ინტერნეტს. </a:t>
            </a:r>
          </a:p>
          <a:p>
            <a:r>
              <a:rPr lang="en-US" sz="2000" dirty="0" smtClean="0"/>
              <a:t>VoIP</a:t>
            </a:r>
            <a:r>
              <a:rPr lang="ka-GE" sz="2000" dirty="0" smtClean="0"/>
              <a:t> </a:t>
            </a:r>
            <a:r>
              <a:rPr lang="en-US" sz="2000" dirty="0" smtClean="0"/>
              <a:t>service-</a:t>
            </a:r>
            <a:r>
              <a:rPr lang="ka-GE" sz="2000" dirty="0" smtClean="0"/>
              <a:t>ით სარგებლობა შეგვიძლია, როგორც ერთი ლოკაციიდან, ასევე შეგვიძლია გამოვიყენოთ ის სხვადასხვა ადგილიდან, მაგალითად მოგზაურობის დროს, ინტერნეტ კავშირი ხელმისაწვდომი იქნება.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VoIP </a:t>
            </a:r>
            <a:r>
              <a:rPr lang="ka-GE" sz="2000" dirty="0" smtClean="0"/>
              <a:t>ტექნოლოგია გვთავაზობს მაღალსიჩქარიან სერვისს და ხმისა და მონაცემების ინტეგრაციას ყველა დონეზე. მისი უმთავრესი უპირატესობა დანახარჯების ნაკლებობაა.</a:t>
            </a:r>
          </a:p>
          <a:p>
            <a:r>
              <a:rPr lang="ka-GE" sz="2000" dirty="0" smtClean="0"/>
              <a:t>ფინანსურ უპირატესობასთან ერთად </a:t>
            </a:r>
            <a:r>
              <a:rPr lang="en-US" sz="2000" dirty="0" smtClean="0"/>
              <a:t>VoIP </a:t>
            </a:r>
            <a:r>
              <a:rPr lang="ka-GE" sz="2000" dirty="0" smtClean="0"/>
              <a:t>სერვისს ტექნოლოგიური უპირატესობაც გააჩნია </a:t>
            </a:r>
            <a:r>
              <a:rPr lang="en-US" sz="2000" dirty="0" smtClean="0"/>
              <a:t>circuit switching-</a:t>
            </a:r>
            <a:r>
              <a:rPr lang="ka-GE" sz="2000" dirty="0" smtClean="0"/>
              <a:t>თან.</a:t>
            </a:r>
            <a:r>
              <a:rPr lang="en-US" sz="2000" dirty="0" err="1" smtClean="0"/>
              <a:t>voip</a:t>
            </a:r>
            <a:r>
              <a:rPr lang="en-US" sz="2000" dirty="0" smtClean="0"/>
              <a:t> </a:t>
            </a:r>
            <a:r>
              <a:rPr lang="ka-GE" sz="2000" dirty="0" smtClean="0"/>
              <a:t>თავსებადია კომპიუტერულ ტელეფონიასთან და შემდეგი თაობის აპლიკაციებთან.</a:t>
            </a:r>
          </a:p>
          <a:p>
            <a:r>
              <a:rPr lang="en-US" sz="2000" dirty="0" smtClean="0"/>
              <a:t>VoIP network</a:t>
            </a:r>
            <a:r>
              <a:rPr lang="ru-RU" sz="2000" dirty="0" smtClean="0"/>
              <a:t>-</a:t>
            </a:r>
            <a:r>
              <a:rPr lang="ka-GE" sz="2000" dirty="0" smtClean="0"/>
              <a:t>ს შეუძლია საკუთარი შესაძლებლობების ცენტრალიზება, რაც ამ ქსელის მართვის ცენტრალიზების საშუალებასაც იძლევა.</a:t>
            </a:r>
          </a:p>
          <a:p>
            <a:r>
              <a:rPr lang="ka-GE" sz="2000" dirty="0" smtClean="0"/>
              <a:t>სერვისის პროვაიდერს შეუძლია ქსელის ოპერაციების ცენტრალიზება.</a:t>
            </a:r>
          </a:p>
          <a:p>
            <a:r>
              <a:rPr lang="en-US" sz="2000" dirty="0" smtClean="0"/>
              <a:t>VoIP </a:t>
            </a:r>
            <a:r>
              <a:rPr lang="ka-GE" sz="2000" dirty="0" smtClean="0"/>
              <a:t>აღარ იქნება სერვისი, არამედ ტექნოლოგია, რომლის მოხმარებაც ხდება კომპიუტერზე ან </a:t>
            </a:r>
            <a:r>
              <a:rPr lang="en-US" sz="2000" dirty="0" smtClean="0"/>
              <a:t>PDA-</a:t>
            </a:r>
            <a:r>
              <a:rPr lang="ka-GE" sz="2000" dirty="0" smtClean="0"/>
              <a:t>,  ან სხვა ინფორმაციული და კომუნიკაციური მოწყობილობის მიერ. </a:t>
            </a:r>
          </a:p>
          <a:p>
            <a:r>
              <a:rPr lang="en-US" sz="2000" dirty="0" smtClean="0"/>
              <a:t>VoIP-</a:t>
            </a:r>
            <a:r>
              <a:rPr lang="ka-GE" sz="2000" dirty="0" smtClean="0"/>
              <a:t>ის მოხმარება სწრაფად იზრდება. ის არის იდეალური კომპიუტერზე დაფუძნებული კომუნიკაციისთვის</a:t>
            </a:r>
            <a:r>
              <a:rPr lang="en-US" sz="2000" dirty="0" smtClean="0"/>
              <a:t> </a:t>
            </a:r>
            <a:r>
              <a:rPr lang="ka-GE" sz="2000" dirty="0" smtClean="0"/>
              <a:t>საშუალება .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გამოყენებული მასალები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http://computer.howstuffworks.com/ip-telephony.htm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http://transition.fcc.gov/voip/</a:t>
            </a:r>
            <a:endParaRPr lang="en-US" dirty="0" smtClean="0"/>
          </a:p>
          <a:p>
            <a:r>
              <a:rPr lang="en-US" smtClean="0">
                <a:hlinkClick r:id="rId4"/>
              </a:rPr>
              <a:t>http://www.packetizer.com/ipmc/papers/understanding_voip/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dirty="0" smtClean="0"/>
              <a:t>გაცნობა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Voice over Internet Protocol(VoIP)  </a:t>
            </a:r>
            <a:r>
              <a:rPr lang="ka-GE" sz="2000" dirty="0" smtClean="0"/>
              <a:t>არის ტექნოლოგია რომელიც საშუალებას გვაძლევს განვახორციელოთ სატელეფონო ზარები ინტერნეტის გამოყენებით, ნაცვლად ტრადიციული ანალოგური ხაზებით(</a:t>
            </a:r>
            <a:r>
              <a:rPr lang="en-US" sz="2000" dirty="0" smtClean="0"/>
              <a:t>PSTN – Public Switched Telephone Network</a:t>
            </a:r>
            <a:r>
              <a:rPr lang="ka-GE" sz="2000" dirty="0" smtClean="0"/>
              <a:t>)</a:t>
            </a:r>
            <a:endParaRPr lang="en-US" sz="2000" dirty="0" smtClean="0"/>
          </a:p>
          <a:p>
            <a:r>
              <a:rPr lang="en-US" sz="2000" dirty="0" smtClean="0"/>
              <a:t>Voice-over-internet Protocol</a:t>
            </a:r>
            <a:r>
              <a:rPr lang="ka-GE" sz="2000" dirty="0" smtClean="0"/>
              <a:t>(</a:t>
            </a:r>
            <a:r>
              <a:rPr lang="en-US" sz="2000" dirty="0" smtClean="0"/>
              <a:t>VoIP</a:t>
            </a:r>
            <a:r>
              <a:rPr lang="ka-GE" sz="2000" dirty="0" smtClean="0"/>
              <a:t>)</a:t>
            </a:r>
            <a:r>
              <a:rPr lang="en-US" sz="2000" dirty="0" smtClean="0"/>
              <a:t> </a:t>
            </a:r>
            <a:r>
              <a:rPr lang="ka-GE" sz="2000" dirty="0" smtClean="0"/>
              <a:t>ტექნოლოგია</a:t>
            </a:r>
            <a:r>
              <a:rPr lang="en-US" sz="2000" dirty="0" smtClean="0"/>
              <a:t> </a:t>
            </a:r>
            <a:r>
              <a:rPr lang="ka-GE" sz="2000" dirty="0" smtClean="0"/>
              <a:t>ხმოვან ინფორმაციას ატარებს </a:t>
            </a:r>
            <a:r>
              <a:rPr lang="en-US" sz="2000" dirty="0" smtClean="0"/>
              <a:t> IP </a:t>
            </a:r>
            <a:r>
              <a:rPr lang="ka-GE" sz="2000" dirty="0" smtClean="0"/>
              <a:t>ქსელებში.</a:t>
            </a:r>
          </a:p>
          <a:p>
            <a:r>
              <a:rPr lang="en-US" sz="2000" dirty="0" smtClean="0"/>
              <a:t>VoIP</a:t>
            </a:r>
            <a:r>
              <a:rPr lang="ka-GE" sz="2000" dirty="0" smtClean="0"/>
              <a:t> აკონვერტირებს ხმოვან სიგნალს  ციფრულ სიგნალად თქვენი ტელეფონიდან, რომელიც გაივლის ინტერნეტს და უკან გადმოკოპირდება მიმღებთან  . თქვენ შეგიძლიათ ისაუბროთ ნებისმიერთან ჩვეულებრივი სატელეფონი ნომრით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VoIP </a:t>
            </a:r>
            <a:r>
              <a:rPr lang="ka-GE" dirty="0" smtClean="0"/>
              <a:t>დამახასიათებელი ნიშნები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a-GE" sz="2000" dirty="0"/>
              <a:t> </a:t>
            </a:r>
            <a:r>
              <a:rPr lang="ka-GE" sz="2000" b="1" dirty="0"/>
              <a:t>ზარების ჩანაწერების ონლაინ რეჟიმში ნახვა-</a:t>
            </a:r>
            <a:r>
              <a:rPr lang="ka-GE" sz="2000" dirty="0"/>
              <a:t> გაჩვენებს ყველა შემოსულ და გასულ ზარებს</a:t>
            </a:r>
            <a:r>
              <a:rPr lang="en-US" sz="2000" dirty="0" smtClean="0"/>
              <a:t>.</a:t>
            </a:r>
            <a:endParaRPr lang="ka-GE" sz="2000" dirty="0" smtClean="0"/>
          </a:p>
          <a:p>
            <a:r>
              <a:rPr lang="en-US" sz="2000" b="1" dirty="0"/>
              <a:t> </a:t>
            </a:r>
            <a:r>
              <a:rPr lang="ka-GE" sz="2000" b="1" dirty="0"/>
              <a:t>არ შემაწუხო(</a:t>
            </a:r>
            <a:r>
              <a:rPr lang="en-US" sz="2000" b="1" dirty="0"/>
              <a:t>Do Not Disturb</a:t>
            </a:r>
            <a:r>
              <a:rPr lang="ka-GE" sz="2000" b="1" dirty="0"/>
              <a:t>)</a:t>
            </a:r>
            <a:r>
              <a:rPr lang="ka-GE" sz="2000" dirty="0"/>
              <a:t> - გაძლევს საშუალებას ავტომატურ რეჟიმში გადაამისამართოთ ყველა ზარი  ან კონკრეტული ზარი ტქვენს ხმოვანპოსტაზე. </a:t>
            </a:r>
            <a:endParaRPr lang="ka-GE" sz="2000" dirty="0" smtClean="0"/>
          </a:p>
          <a:p>
            <a:r>
              <a:rPr lang="ka-GE" sz="2000" dirty="0"/>
              <a:t> </a:t>
            </a:r>
            <a:r>
              <a:rPr lang="ka-GE" sz="2000" b="1" dirty="0"/>
              <a:t>ონლაინ ხმოვანი ფოსტა</a:t>
            </a:r>
            <a:r>
              <a:rPr lang="ka-GE" sz="2000" dirty="0"/>
              <a:t> </a:t>
            </a:r>
            <a:r>
              <a:rPr lang="ka-GE" sz="2000" dirty="0" smtClean="0"/>
              <a:t>-თქვენ შეგიძლიათ </a:t>
            </a:r>
            <a:r>
              <a:rPr lang="ka-GE" sz="2000" dirty="0"/>
              <a:t>შეამოწმოთ ფოსტა არა მარტო ნებისმიერი ტელეფონიდან არამედ ნებისმიერი </a:t>
            </a:r>
            <a:r>
              <a:rPr lang="ka-GE" sz="2000" dirty="0" smtClean="0"/>
              <a:t>კომპიუტერიდანაც</a:t>
            </a:r>
          </a:p>
          <a:p>
            <a:r>
              <a:rPr lang="ka-GE" sz="2000" b="1" dirty="0"/>
              <a:t>კონფერენცია.</a:t>
            </a:r>
            <a:r>
              <a:rPr lang="ka-GE" sz="2000" dirty="0"/>
              <a:t> გამარტივებულია კონფერენციის </a:t>
            </a:r>
            <a:r>
              <a:rPr lang="ka-GE" sz="2000" dirty="0" smtClean="0"/>
              <a:t>გაკეთება</a:t>
            </a:r>
          </a:p>
          <a:p>
            <a:r>
              <a:rPr lang="ka-GE" sz="2000" b="1" dirty="0"/>
              <a:t>ზარის გადამისამართება</a:t>
            </a:r>
            <a:r>
              <a:rPr lang="ka-GE" sz="2000" dirty="0"/>
              <a:t> - გაძლევთ საშუალებას მარტივად გადაამისმართოთ ზარი სხვა ნომერზე , თქვენს ტელეფონზე გულაკე ხელის დაჭერით</a:t>
            </a:r>
            <a:r>
              <a:rPr lang="ka-GE" sz="2000" dirty="0" smtClean="0"/>
              <a:t>.</a:t>
            </a:r>
          </a:p>
          <a:p>
            <a:r>
              <a:rPr lang="ka-GE" sz="2000" b="1" dirty="0"/>
              <a:t>ვირტუალური ტელეფონი</a:t>
            </a:r>
            <a:r>
              <a:rPr lang="ka-GE" sz="2000" dirty="0"/>
              <a:t> - თქვენ შეგიზლიათ დააყენოთ ვირტუალური ტელეფონი თქვენს კომპიუტერზე და გამოიყენოთ როგორც ჩვეულებრივი </a:t>
            </a:r>
            <a:r>
              <a:rPr lang="ka-GE" sz="2000" dirty="0" smtClean="0"/>
              <a:t>ტელეფონი</a:t>
            </a:r>
          </a:p>
          <a:p>
            <a:r>
              <a:rPr lang="ka-GE" sz="2000" b="1" dirty="0"/>
              <a:t>მრავალი არხი-</a:t>
            </a:r>
            <a:r>
              <a:rPr lang="ka-GE" sz="2000" dirty="0"/>
              <a:t> ეს დამახასიათებელი ნიშანი საშუალებას გვაძლევს ბევრი ტელეფონის მაგივრად გვაქონდეს 1 ტელეფონი რომელზეც </a:t>
            </a:r>
            <a:r>
              <a:rPr lang="ka-GE" sz="2000" dirty="0" smtClean="0"/>
              <a:t>გვექნება </a:t>
            </a:r>
            <a:r>
              <a:rPr lang="ka-GE" sz="2000" dirty="0"/>
              <a:t>რამოდენიმე ნომერი. </a:t>
            </a:r>
            <a:endParaRPr lang="ka-GE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VoIP </a:t>
            </a:r>
            <a:r>
              <a:rPr lang="ka-GE" dirty="0"/>
              <a:t>ის განსხვავებული ფრმები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      </a:t>
            </a:r>
            <a:r>
              <a:rPr lang="en-US" sz="2000" b="1" dirty="0" smtClean="0"/>
              <a:t>ATA:</a:t>
            </a:r>
            <a:endParaRPr lang="ka-GE" sz="2000" b="1" dirty="0" smtClean="0"/>
          </a:p>
          <a:p>
            <a:pPr marL="514350" indent="-514350"/>
            <a:r>
              <a:rPr lang="en-US" sz="2000" b="1" dirty="0" smtClean="0"/>
              <a:t>ATA</a:t>
            </a:r>
            <a:r>
              <a:rPr lang="ka-GE" sz="2000" dirty="0"/>
              <a:t>- სპეციალური მოწყობილობ</a:t>
            </a:r>
            <a:r>
              <a:rPr lang="en-US" sz="2000" dirty="0"/>
              <a:t>a ATA(analog to telephone adapter) </a:t>
            </a:r>
            <a:r>
              <a:rPr lang="ka-GE" sz="2000" dirty="0"/>
              <a:t>საშუალებას გვაძლევს ჩვეულებრიი ტელეფონი მივაერთოთ ინტერნეტს ან კომპიუტერს და ვისარგებლოთ </a:t>
            </a:r>
            <a:r>
              <a:rPr lang="en-US" sz="2000" dirty="0" err="1"/>
              <a:t>Voip</a:t>
            </a:r>
            <a:r>
              <a:rPr lang="en-US" sz="2000" dirty="0"/>
              <a:t> </a:t>
            </a:r>
            <a:r>
              <a:rPr lang="ka-GE" sz="2000" dirty="0"/>
              <a:t>ით</a:t>
            </a:r>
            <a:r>
              <a:rPr lang="ka-GE" sz="2000" dirty="0" smtClean="0"/>
              <a:t>.</a:t>
            </a:r>
          </a:p>
          <a:p>
            <a:pPr marL="514350" indent="-514350"/>
            <a:r>
              <a:rPr lang="ka-GE" sz="2000" dirty="0" smtClean="0"/>
              <a:t> </a:t>
            </a:r>
            <a:r>
              <a:rPr lang="en-US" sz="2000" dirty="0"/>
              <a:t>ATA  </a:t>
            </a:r>
            <a:r>
              <a:rPr lang="ka-GE" sz="2000" dirty="0"/>
              <a:t>არის ანალოგური სიგნალის ციფრულში გადამყვანი. </a:t>
            </a:r>
            <a:endParaRPr lang="en-US" sz="2000" dirty="0"/>
          </a:p>
        </p:txBody>
      </p:sp>
      <p:pic>
        <p:nvPicPr>
          <p:cNvPr id="1026" name="Picture 2" descr="C:\Users\lado\Desktop\voice\ht70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657600"/>
            <a:ext cx="5029200" cy="2790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IP</a:t>
            </a:r>
            <a:r>
              <a:rPr lang="ka-GE" sz="2000" b="1" dirty="0" smtClean="0"/>
              <a:t> ტელეფონები-</a:t>
            </a:r>
            <a:r>
              <a:rPr lang="ka-GE" sz="2000" dirty="0"/>
              <a:t>ეს სპეციალური ტელეფონები თითქმის არაფრით განსხვავდებიან ჩვეულებრივი ტელეფონებისგან, მათაც აქვთ ყურმილი და ციფერბლატები, მაგრამ სტანდარტული </a:t>
            </a:r>
            <a:r>
              <a:rPr lang="en-US" sz="2000" dirty="0"/>
              <a:t>RJ-11 </a:t>
            </a:r>
            <a:r>
              <a:rPr lang="ka-GE" sz="2000" dirty="0"/>
              <a:t>კონექტორის მაგივრდ, </a:t>
            </a:r>
            <a:r>
              <a:rPr lang="en-US" sz="2000" dirty="0"/>
              <a:t>IP </a:t>
            </a:r>
            <a:r>
              <a:rPr lang="ka-GE" sz="2000" dirty="0"/>
              <a:t>ტელეფონებს აქვთ </a:t>
            </a:r>
            <a:r>
              <a:rPr lang="en-US" sz="2000" dirty="0"/>
              <a:t>RJ-45 </a:t>
            </a:r>
            <a:r>
              <a:rPr lang="ka-GE" sz="2000" dirty="0"/>
              <a:t>ეზერნეტ კონექტორი.</a:t>
            </a:r>
            <a:r>
              <a:rPr lang="en-US" sz="2000" dirty="0"/>
              <a:t>IP </a:t>
            </a:r>
            <a:r>
              <a:rPr lang="ka-GE" sz="2000" dirty="0"/>
              <a:t>ტელეფონები პირდაპირ როუტერზე არიან მიერთებულები და გააჩნიათ ყველა საჭირო ჰარდვეარი და სოფთვეარი რათა განხორციელდეს </a:t>
            </a:r>
            <a:r>
              <a:rPr lang="en-US" sz="2000" dirty="0"/>
              <a:t>IP </a:t>
            </a:r>
            <a:r>
              <a:rPr lang="ka-GE" sz="2000" dirty="0"/>
              <a:t>ზარი. </a:t>
            </a:r>
            <a:endParaRPr lang="en-US" sz="2000" dirty="0"/>
          </a:p>
        </p:txBody>
      </p:sp>
      <p:pic>
        <p:nvPicPr>
          <p:cNvPr id="2050" name="Picture 2" descr="C:\Users\lado\Desktop\voice\ip-phone-spa942_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971800"/>
            <a:ext cx="3688799" cy="3613150"/>
          </a:xfrm>
          <a:prstGeom prst="rect">
            <a:avLst/>
          </a:prstGeom>
          <a:noFill/>
        </p:spPr>
      </p:pic>
      <p:pic>
        <p:nvPicPr>
          <p:cNvPr id="2051" name="Picture 3" descr="C:\Users\lado\Desktop\voice\ip-phone-socke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38650" y="3886200"/>
            <a:ext cx="4705350" cy="2609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>
            <a:normAutofit/>
          </a:bodyPr>
          <a:lstStyle/>
          <a:p>
            <a:r>
              <a:rPr lang="ka-GE" sz="2000" b="1" dirty="0"/>
              <a:t>კომპიუტერები</a:t>
            </a:r>
            <a:r>
              <a:rPr lang="ka-GE" sz="2000" dirty="0"/>
              <a:t>- არსებობს რამოდენიმე ფასიანი და უფასო პროგრამა რომლებიც მარტივად შეიზლება დაყენდეს კომპიუტერზე და გამოვიყენოტ ისევე როგორც </a:t>
            </a:r>
            <a:r>
              <a:rPr lang="en-US" sz="2000" dirty="0"/>
              <a:t>IP </a:t>
            </a:r>
            <a:r>
              <a:rPr lang="ka-GE" sz="2000" dirty="0"/>
              <a:t>ტელეფონი. ამისათვის ჩვენ უბრალოდ დაგვჭირდება მიკროფონი, დინამიკები, ხმის დაფა და ინტერნეტ შეერთება</a:t>
            </a:r>
            <a:r>
              <a:rPr lang="ka-GE" sz="2000" dirty="0" smtClean="0"/>
              <a:t>.</a:t>
            </a:r>
            <a:endParaRPr lang="en-US" sz="2000" dirty="0"/>
          </a:p>
        </p:txBody>
      </p:sp>
      <p:pic>
        <p:nvPicPr>
          <p:cNvPr id="3074" name="Picture 2" descr="C:\Users\lado\Desktop\voice\X-lit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09800"/>
            <a:ext cx="2981325" cy="4067175"/>
          </a:xfrm>
          <a:prstGeom prst="rect">
            <a:avLst/>
          </a:prstGeom>
          <a:noFill/>
        </p:spPr>
      </p:pic>
      <p:pic>
        <p:nvPicPr>
          <p:cNvPr id="3075" name="Picture 3" descr="C:\Users\lado\Desktop\voice\zoiper-1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429000"/>
            <a:ext cx="4581525" cy="3067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2000" dirty="0" smtClean="0"/>
              <a:t>მომხმარებლის ხმა კონვერტირდება ციფრულ სიგნალად და იშლება პაკეტებად</a:t>
            </a:r>
          </a:p>
          <a:p>
            <a:r>
              <a:rPr lang="ka-GE" sz="2000" dirty="0" smtClean="0"/>
              <a:t>პაკეტები მოზრაობს პრაივეტ ან პაბლიკ აიპი ქსელებში</a:t>
            </a:r>
            <a:r>
              <a:rPr lang="en-US" sz="2000" dirty="0" smtClean="0"/>
              <a:t>,</a:t>
            </a:r>
            <a:r>
              <a:rPr lang="ka-GE" sz="2000" dirty="0" smtClean="0"/>
              <a:t>ისევ იკრიბება  და დეკოდირდება მიმღების მხარეს</a:t>
            </a:r>
          </a:p>
          <a:p>
            <a:r>
              <a:rPr lang="ka-GE" sz="2000" dirty="0" smtClean="0"/>
              <a:t>მიღებული სიგნალი , თავიდან შეკრებილი და დეკოდირებული , ჟზერს როგორც ჩჰვეულებრივი ხმოვანი ზარი</a:t>
            </a:r>
          </a:p>
          <a:p>
            <a:r>
              <a:rPr lang="ka-GE" sz="2000" dirty="0" smtClean="0"/>
              <a:t>ეს მეთოდი ძალიან ეფექტურია.</a:t>
            </a:r>
            <a:r>
              <a:rPr lang="en-US" sz="2000" dirty="0" smtClean="0"/>
              <a:t> </a:t>
            </a:r>
            <a:r>
              <a:rPr lang="ka-GE" sz="2000" dirty="0" smtClean="0"/>
              <a:t>ის საშუალებას იძლევა , რომ პაკეტებმა იმოძრაონ ნაკლებად გადატვირთული და იაფი მარშუტებით.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ტიპური </a:t>
            </a:r>
            <a:r>
              <a:rPr lang="en-US" dirty="0" smtClean="0"/>
              <a:t>VoIP </a:t>
            </a:r>
            <a:r>
              <a:rPr lang="ka-GE" dirty="0" smtClean="0"/>
              <a:t>ქსელი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VoIP</a:t>
            </a:r>
            <a:r>
              <a:rPr lang="ka-GE" sz="2000" dirty="0" smtClean="0"/>
              <a:t> ინფორმაცია ქსელში მოძრაობს პაკეტების სახით</a:t>
            </a:r>
          </a:p>
          <a:p>
            <a:r>
              <a:rPr lang="en-US" sz="2000" dirty="0" smtClean="0"/>
              <a:t>VoIP</a:t>
            </a:r>
            <a:r>
              <a:rPr lang="ka-GE" sz="2000" dirty="0" smtClean="0"/>
              <a:t> - ში ციფრული ხმა </a:t>
            </a:r>
            <a:r>
              <a:rPr lang="en-US" sz="2000" dirty="0" smtClean="0"/>
              <a:t> </a:t>
            </a:r>
            <a:r>
              <a:rPr lang="ka-GE" sz="2000" dirty="0" smtClean="0"/>
              <a:t>იშლება  აიპი პაკეტებად და იგზავნება ქსელში რათა მიიღოს მეორე მხარემ</a:t>
            </a:r>
          </a:p>
          <a:p>
            <a:r>
              <a:rPr lang="ka-GE" sz="2000" dirty="0" smtClean="0"/>
              <a:t>როუტერები,სვიჩები და სხვა ქსელური მოწყობილობები უზრუნველყოფენ პაკეტების დანიშნულების ადგილამდე მარშუტიზაციას. ამ მეთოდს ეწოდება  </a:t>
            </a:r>
            <a:r>
              <a:rPr lang="en-US" sz="2000" dirty="0" smtClean="0"/>
              <a:t>packet switched telephony.</a:t>
            </a:r>
          </a:p>
          <a:p>
            <a:r>
              <a:rPr lang="ka-GE" sz="2000" dirty="0" smtClean="0"/>
              <a:t>ხმოვანი პაკეტების ტრანსპორტირებაზე ზეგავლენას ახდენს რამოდენიმე ფაქტორი. მაგალითად როგორიცაა ქსელის შეერთების გამტარუნარიანობა ,დაყოვნება რომელსაც პაკეტიგანიცდის ქსელში მოზრაობისას და პაკეტების კარგვა ან დაზიანება რომელიც ხდება ქსელში.ქსელის შესაძლებლობას , რომ ხმოვანი პაკეტები </a:t>
            </a:r>
            <a:r>
              <a:rPr lang="en-US" sz="2000" dirty="0" smtClean="0"/>
              <a:t> </a:t>
            </a:r>
            <a:r>
              <a:rPr lang="ka-GE" sz="2000" dirty="0" smtClean="0"/>
              <a:t>დროულად და დაუზიანებლად მივიდეს ადრესატამდე მოვიხსენიებთ როგორც </a:t>
            </a:r>
            <a:r>
              <a:rPr lang="en-US" sz="2000" dirty="0" err="1" smtClean="0"/>
              <a:t>Qualitu</a:t>
            </a:r>
            <a:r>
              <a:rPr lang="en-US" sz="2000" dirty="0" smtClean="0"/>
              <a:t> of Service (</a:t>
            </a:r>
            <a:r>
              <a:rPr lang="en-US" sz="2000" dirty="0" err="1" smtClean="0"/>
              <a:t>QoS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1213</Words>
  <Application>Microsoft Office PowerPoint</Application>
  <PresentationFormat>On-screen Show (4:3)</PresentationFormat>
  <Paragraphs>121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ივ. ჯავახიშვილის სახ. თბილისის სახელმწიფო უნივერსიტეტი ზუსტ და საბუნებისმეტყველო მეცნიერებათა ფაკულტეტი    ლადო ყავლაშვილი   შიდა სატელეფონო სერვერი VoIP ტექნოლოგიის გამოყენებით  Internal Telephony Server by Using VoIP Technology  </vt:lpstr>
      <vt:lpstr>ზოგადი მიმოხილვა</vt:lpstr>
      <vt:lpstr>გაცნობა</vt:lpstr>
      <vt:lpstr>VoIP დამახასიათებელი ნიშნები</vt:lpstr>
      <vt:lpstr>VoIP ის განსხვავებული ფრმები </vt:lpstr>
      <vt:lpstr>Slide 6</vt:lpstr>
      <vt:lpstr>Slide 7</vt:lpstr>
      <vt:lpstr>Packet switching</vt:lpstr>
      <vt:lpstr>ტიპური VoIP ქსელი</vt:lpstr>
      <vt:lpstr>Benefits of VoIP: </vt:lpstr>
      <vt:lpstr>რა არის PBX </vt:lpstr>
      <vt:lpstr>Slide 12</vt:lpstr>
      <vt:lpstr>VoIP ის ძირითადი შემადგენელი ნაწილები</vt:lpstr>
      <vt:lpstr>VoIP კოდეკები</vt:lpstr>
      <vt:lpstr>Slide 15</vt:lpstr>
      <vt:lpstr>ვინ ადგენს წესებს VoIP -ისთვის</vt:lpstr>
      <vt:lpstr>პროტოკოლები </vt:lpstr>
      <vt:lpstr>Slide 18</vt:lpstr>
      <vt:lpstr>VoIP Qos(Quality Of Services)</vt:lpstr>
      <vt:lpstr>Slide 20</vt:lpstr>
      <vt:lpstr>დასკვნა</vt:lpstr>
      <vt:lpstr>Slide 22</vt:lpstr>
      <vt:lpstr>გამოყენებული მასალები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VoIP</dc:title>
  <dc:creator>lado kavlashvili</dc:creator>
  <cp:lastModifiedBy>lado kavlashvili</cp:lastModifiedBy>
  <cp:revision>27</cp:revision>
  <dcterms:created xsi:type="dcterms:W3CDTF">2014-05-26T18:18:57Z</dcterms:created>
  <dcterms:modified xsi:type="dcterms:W3CDTF">2014-07-02T21:10:49Z</dcterms:modified>
</cp:coreProperties>
</file>