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3" r:id="rId6"/>
    <p:sldId id="260" r:id="rId7"/>
    <p:sldId id="262" r:id="rId8"/>
    <p:sldId id="259" r:id="rId9"/>
    <p:sldId id="276" r:id="rId10"/>
    <p:sldId id="277" r:id="rId11"/>
    <p:sldId id="264" r:id="rId12"/>
    <p:sldId id="265" r:id="rId13"/>
    <p:sldId id="270" r:id="rId14"/>
    <p:sldId id="275" r:id="rId15"/>
    <p:sldId id="267" r:id="rId16"/>
    <p:sldId id="268" r:id="rId17"/>
    <p:sldId id="269" r:id="rId18"/>
    <p:sldId id="272" r:id="rId19"/>
    <p:sldId id="273" r:id="rId20"/>
    <p:sldId id="274" r:id="rId21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3" name="Pictur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457200" y="0"/>
            <a:ext cx="1122120" cy="5328720"/>
          </a:xfrm>
          <a:prstGeom prst="rect">
            <a:avLst/>
          </a:prstGeom>
          <a:solidFill>
            <a:srgbClr val="30ACEC"/>
          </a:solidFill>
          <a:ln>
            <a:noFill/>
          </a:ln>
        </p:spPr>
      </p:sp>
      <p:sp>
        <p:nvSpPr>
          <p:cNvPr id="12" name="CustomShape 2"/>
          <p:cNvSpPr/>
          <p:nvPr/>
        </p:nvSpPr>
        <p:spPr>
          <a:xfrm>
            <a:off x="150840" y="0"/>
            <a:ext cx="1117080" cy="5276520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sp>
      <p:sp>
        <p:nvSpPr>
          <p:cNvPr id="2" name="CustomShape 3"/>
          <p:cNvSpPr/>
          <p:nvPr/>
        </p:nvSpPr>
        <p:spPr>
          <a:xfrm>
            <a:off x="150840" y="5238720"/>
            <a:ext cx="1228320" cy="161892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457200" y="5291280"/>
            <a:ext cx="1495080" cy="1566360"/>
          </a:xfrm>
          <a:prstGeom prst="rect">
            <a:avLst/>
          </a:prstGeom>
          <a:solidFill>
            <a:srgbClr val="0C5A82"/>
          </a:solidFill>
          <a:ln>
            <a:noFill/>
          </a:ln>
        </p:spPr>
      </p:sp>
      <p:sp>
        <p:nvSpPr>
          <p:cNvPr id="4" name="CustomShape 5"/>
          <p:cNvSpPr/>
          <p:nvPr/>
        </p:nvSpPr>
        <p:spPr>
          <a:xfrm>
            <a:off x="457200" y="5286240"/>
            <a:ext cx="2130120" cy="1571400"/>
          </a:xfrm>
          <a:prstGeom prst="rect">
            <a:avLst/>
          </a:prstGeom>
          <a:solidFill>
            <a:srgbClr val="1287C3"/>
          </a:solidFill>
          <a:ln>
            <a:noFill/>
          </a:ln>
        </p:spPr>
      </p:sp>
      <p:sp>
        <p:nvSpPr>
          <p:cNvPr id="5" name="CustomShape 6"/>
          <p:cNvSpPr/>
          <p:nvPr/>
        </p:nvSpPr>
        <p:spPr>
          <a:xfrm>
            <a:off x="150840" y="5238720"/>
            <a:ext cx="1695240" cy="1618920"/>
          </a:xfrm>
          <a:prstGeom prst="rect">
            <a:avLst/>
          </a:prstGeom>
          <a:solidFill>
            <a:srgbClr val="404040"/>
          </a:solidFill>
          <a:ln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Corbel"/>
              </a:rPr>
              <a:t>7/3/14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75CE62-BC25-44A7-AB7E-B8B81350BDCC}" type="slidenum">
              <a:rPr lang="en-US" sz="1000">
                <a:solidFill>
                  <a:srgbClr val="000000"/>
                </a:solidFill>
                <a:latin typeface="Corbel"/>
              </a:rPr>
              <a:t>‹#›</a:t>
            </a:fld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57200" y="0"/>
            <a:ext cx="1122120" cy="5328720"/>
          </a:xfrm>
          <a:prstGeom prst="rect">
            <a:avLst/>
          </a:prstGeom>
          <a:solidFill>
            <a:srgbClr val="30ACEC"/>
          </a:solidFill>
          <a:ln>
            <a:noFill/>
          </a:ln>
        </p:spPr>
      </p:sp>
      <p:sp>
        <p:nvSpPr>
          <p:cNvPr id="46" name="CustomShape 2"/>
          <p:cNvSpPr/>
          <p:nvPr/>
        </p:nvSpPr>
        <p:spPr>
          <a:xfrm>
            <a:off x="150840" y="0"/>
            <a:ext cx="1117080" cy="5276520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sp>
      <p:sp>
        <p:nvSpPr>
          <p:cNvPr id="47" name="CustomShape 3"/>
          <p:cNvSpPr/>
          <p:nvPr/>
        </p:nvSpPr>
        <p:spPr>
          <a:xfrm>
            <a:off x="150840" y="5238720"/>
            <a:ext cx="1228320" cy="1618920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sp>
      <p:sp>
        <p:nvSpPr>
          <p:cNvPr id="48" name="CustomShape 4"/>
          <p:cNvSpPr/>
          <p:nvPr/>
        </p:nvSpPr>
        <p:spPr>
          <a:xfrm>
            <a:off x="457200" y="5291280"/>
            <a:ext cx="1495080" cy="1566360"/>
          </a:xfrm>
          <a:prstGeom prst="rect">
            <a:avLst/>
          </a:prstGeom>
          <a:solidFill>
            <a:srgbClr val="0C5A82"/>
          </a:solidFill>
          <a:ln>
            <a:noFill/>
          </a:ln>
        </p:spPr>
      </p:sp>
      <p:sp>
        <p:nvSpPr>
          <p:cNvPr id="49" name="CustomShape 5"/>
          <p:cNvSpPr/>
          <p:nvPr/>
        </p:nvSpPr>
        <p:spPr>
          <a:xfrm>
            <a:off x="457200" y="5286240"/>
            <a:ext cx="2130120" cy="1571400"/>
          </a:xfrm>
          <a:prstGeom prst="rect">
            <a:avLst/>
          </a:prstGeom>
          <a:solidFill>
            <a:srgbClr val="1287C3"/>
          </a:solidFill>
          <a:ln>
            <a:noFill/>
          </a:ln>
        </p:spPr>
      </p:sp>
      <p:sp>
        <p:nvSpPr>
          <p:cNvPr id="50" name="CustomShape 6"/>
          <p:cNvSpPr/>
          <p:nvPr/>
        </p:nvSpPr>
        <p:spPr>
          <a:xfrm>
            <a:off x="150840" y="5238720"/>
            <a:ext cx="1695240" cy="1618920"/>
          </a:xfrm>
          <a:prstGeom prst="rect">
            <a:avLst/>
          </a:prstGeom>
          <a:solidFill>
            <a:srgbClr val="404040"/>
          </a:solidFill>
          <a:ln>
            <a:noFill/>
          </a:ln>
        </p:spPr>
      </p: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orbel"/>
              </a:rPr>
              <a:t>Click to edit the title text formatClick to edit Master title style</a:t>
            </a:r>
            <a:endParaRPr/>
          </a:p>
        </p:txBody>
      </p:sp>
      <p:sp>
        <p:nvSpPr>
          <p:cNvPr id="52" name="PlaceHolder 8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Corbel"/>
              </a:rPr>
              <a:t>7/3/14</a:t>
            </a:r>
            <a:endParaRPr/>
          </a:p>
        </p:txBody>
      </p:sp>
      <p:sp>
        <p:nvSpPr>
          <p:cNvPr id="53" name="PlaceHolder 9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4" name="PlaceHolder 10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A9226A-98E0-4423-B81C-536835DE962C}" type="slidenum">
              <a:rPr lang="en-US" sz="1000">
                <a:solidFill>
                  <a:srgbClr val="000000"/>
                </a:solidFill>
                <a:latin typeface="Corbel"/>
              </a:rPr>
              <a:t>‹#›</a:t>
            </a:fld>
            <a:endParaRPr/>
          </a:p>
        </p:txBody>
      </p:sp>
      <p:sp>
        <p:nvSpPr>
          <p:cNvPr id="55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65280" y="322560"/>
            <a:ext cx="1002636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rbel"/>
              </a:rPr>
              <a:t>ივ. ჯავახიშვილის სახელობის თბილისის სახელმწიფო უნივერსიტეტი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orbel"/>
              </a:rPr>
              <a:t>ზუსტ  და საბუნებისმეტყველო მეცნიერებათა ფაკულტეტი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191520" y="0"/>
            <a:ext cx="3000240" cy="30204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1006200" y="2488320"/>
            <a:ext cx="8596440" cy="2082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orbel"/>
              </a:rPr>
              <a:t>კომპიუტერული უნარ-ჩვევებისა და ინფორმაციული ტექნოლოგიების სასწავლო პორტალი
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orbel"/>
              </a:rPr>
              <a:t>ჯგუფური პროექტი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868760" y="867240"/>
            <a:ext cx="728748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პორტალი შედგება რამდენიმე კატეგორიისაგან. 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Windows;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Linux;</a:t>
            </a:r>
            <a:endParaRPr lang="ka-GE" sz="2800" dirty="0" smtClean="0">
              <a:solidFill>
                <a:srgbClr val="000000"/>
              </a:solidFill>
              <a:latin typeface="Corbel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Microsoft 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Office 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2013-ს; </a:t>
            </a:r>
            <a:endParaRPr lang="ka-GE" sz="2800" dirty="0">
              <a:solidFill>
                <a:srgbClr val="000000"/>
              </a:solidFill>
              <a:latin typeface="Corbel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Open Office-ს;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E-Learning.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dirty="0"/>
          </a:p>
        </p:txBody>
      </p:sp>
      <p:pic>
        <p:nvPicPr>
          <p:cNvPr id="10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48920" y="3602160"/>
            <a:ext cx="2463120" cy="2367360"/>
          </a:xfrm>
          <a:prstGeom prst="rect">
            <a:avLst/>
          </a:prstGeom>
          <a:ln w="63360">
            <a:solidFill>
              <a:srgbClr val="333333"/>
            </a:solidFill>
            <a:round/>
          </a:ln>
        </p:spPr>
      </p:pic>
      <p:pic>
        <p:nvPicPr>
          <p:cNvPr id="10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81120" y="4507560"/>
            <a:ext cx="3676320" cy="12380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pic>
        <p:nvPicPr>
          <p:cNvPr id="108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616040" y="3826440"/>
            <a:ext cx="1919160" cy="1919160"/>
          </a:xfrm>
          <a:prstGeom prst="rect">
            <a:avLst/>
          </a:prstGeom>
          <a:ln>
            <a:noFill/>
          </a:ln>
        </p:spPr>
      </p:pic>
      <p:pic>
        <p:nvPicPr>
          <p:cNvPr id="109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9448920" y="326160"/>
            <a:ext cx="2356560" cy="23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073240" y="279360"/>
            <a:ext cx="8770680" cy="520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Corbel"/>
              </a:rPr>
              <a:t>ოპერაციული</a:t>
            </a:r>
            <a:r>
              <a:rPr lang="en-US" sz="28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rbel"/>
              </a:rPr>
              <a:t>სისტემები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: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/>
              </a:rPr>
              <a:t>Windows 7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/>
              </a:rPr>
              <a:t>Linux 3.15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Corbel"/>
              </a:rPr>
              <a:t>საოფისე</a:t>
            </a:r>
            <a:r>
              <a:rPr lang="en-US" sz="28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rbel"/>
              </a:rPr>
              <a:t>პროგრამები</a:t>
            </a:r>
            <a:r>
              <a:rPr lang="en-US" sz="2800" b="1" dirty="0">
                <a:solidFill>
                  <a:srgbClr val="000000"/>
                </a:solidFill>
                <a:latin typeface="Corbel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  <a:latin typeface="Corbel"/>
              </a:rPr>
              <a:t>Microsott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Office 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2013</a:t>
            </a:r>
            <a:endParaRPr lang="ka-GE" dirty="0"/>
          </a:p>
          <a:p>
            <a:pPr lvl="1"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	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MS Word</a:t>
            </a:r>
            <a:endParaRPr lang="ka-GE" dirty="0"/>
          </a:p>
          <a:p>
            <a:pPr lvl="1"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	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MS Excel</a:t>
            </a:r>
            <a:endParaRPr lang="ka-GE" dirty="0"/>
          </a:p>
          <a:p>
            <a:pPr lvl="1"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	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MS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Powerpoint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Corbel"/>
              </a:rPr>
              <a:t>Open Office</a:t>
            </a:r>
            <a:endParaRPr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/>
              </a:rPr>
              <a:t>Writer</a:t>
            </a:r>
            <a:endParaRPr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Corbel"/>
              </a:rPr>
              <a:t>Calc</a:t>
            </a:r>
            <a:endParaRPr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/>
              </a:rPr>
              <a:t>Impress</a:t>
            </a:r>
            <a:endParaRPr dirty="0"/>
          </a:p>
        </p:txBody>
      </p:sp>
      <p:pic>
        <p:nvPicPr>
          <p:cNvPr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58760" y="3197160"/>
            <a:ext cx="4954680" cy="1590480"/>
          </a:xfrm>
          <a:prstGeom prst="rect">
            <a:avLst/>
          </a:prstGeom>
          <a:ln>
            <a:noFill/>
          </a:ln>
        </p:spPr>
      </p:pic>
      <p:pic>
        <p:nvPicPr>
          <p:cNvPr id="11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58760" y="588240"/>
            <a:ext cx="4636800" cy="187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778040" y="609480"/>
            <a:ext cx="97405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orbel"/>
              </a:rPr>
              <a:t>პორტალი დაყოფილია მოდულებად,რომლებშიც განთავსებულია ვიდეო გაკვეთილები შესაბამისი კატეგორიის მიხედვით:</a:t>
            </a:r>
            <a:endParaRPr/>
          </a:p>
        </p:txBody>
      </p:sp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1461960" y="3657600"/>
            <a:ext cx="10425240" cy="82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49" y="1058901"/>
            <a:ext cx="6754551" cy="5799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6400" y="330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/>
              <a:t>სასწავლო პორტალი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5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433520" y="406440"/>
            <a:ext cx="10018440" cy="1447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rgbClr val="000000"/>
                </a:solidFill>
                <a:latin typeface="Corbel"/>
              </a:rPr>
              <a:t>Web-პორტალი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1943280" y="1968480"/>
            <a:ext cx="8597520" cy="164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Web-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პორტალ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ის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იერარქია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: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ადმინისტრატორი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მომხმარებელი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6" name="CustomShape 3"/>
          <p:cNvSpPr/>
          <p:nvPr/>
        </p:nvSpPr>
        <p:spPr>
          <a:xfrm>
            <a:off x="1943280" y="3472560"/>
            <a:ext cx="9689760" cy="2497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Web-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გვერდი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შედგება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შემდეგი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მოდულებისგან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: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/>
            </a:r>
            <a:br>
              <a:rPr lang="ka-GE" sz="2800" dirty="0" smtClean="0">
                <a:solidFill>
                  <a:srgbClr val="000000"/>
                </a:solidFill>
                <a:latin typeface="Corbel"/>
              </a:rPr>
            </a:b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რეგისტრაცია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ავტორიზაცია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ვიდეო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გაკვეთილების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და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ტექსტური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დოკუმენტების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გვერდები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რომელიც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დაყოფილი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იქნება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კატეგორიებად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070000" y="343080"/>
            <a:ext cx="841968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ka-GE" sz="2800" smtClean="0">
                <a:solidFill>
                  <a:srgbClr val="000000"/>
                </a:solidFill>
                <a:latin typeface="Corbel"/>
              </a:rPr>
              <a:t>რეგისტრაციის ფორმა:</a:t>
            </a:r>
            <a:endParaRPr/>
          </a:p>
        </p:txBody>
      </p:sp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2782936" y="1586543"/>
            <a:ext cx="5559480" cy="384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209680" y="355680"/>
            <a:ext cx="83307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ka-GE" sz="2800" smtClean="0">
                <a:solidFill>
                  <a:srgbClr val="000000"/>
                </a:solidFill>
                <a:latin typeface="Corbel"/>
              </a:rPr>
              <a:t>ავტორიზაციის გავლა:</a:t>
            </a:r>
            <a:endParaRPr/>
          </a:p>
        </p:txBody>
      </p:sp>
      <p:pic>
        <p:nvPicPr>
          <p:cNvPr id="120" name="Picture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2377440" y="2011680"/>
            <a:ext cx="5394960" cy="246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967040" y="272160"/>
            <a:ext cx="5843160" cy="964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orbel"/>
              </a:rPr>
              <a:t>ვიდეოს ნახვის რეჟიმი:</a:t>
            </a:r>
            <a:endParaRPr/>
          </a:p>
        </p:txBody>
      </p:sp>
      <p:pic>
        <p:nvPicPr>
          <p:cNvPr id="126" name="Picture 125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1463040"/>
            <a:ext cx="7589520" cy="502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400480" y="1320840"/>
            <a:ext cx="6463800" cy="283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0000"/>
                </a:solidFill>
                <a:latin typeface="Corbel"/>
              </a:rPr>
              <a:t>გამოყენებული რესურსები 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orbel"/>
              </a:rPr>
              <a:t>Codeigniter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orbel"/>
              </a:rPr>
              <a:t>Server Side-PHP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orbel"/>
              </a:rPr>
              <a:t>Front - Javascript,Html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 b="1">
                <a:solidFill>
                  <a:srgbClr val="000000"/>
                </a:solidFill>
                <a:latin typeface="Corbel"/>
              </a:rPr>
              <a:t>Database - MySql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375920" y="2274120"/>
            <a:ext cx="10018440" cy="17521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dirty="0" err="1">
                <a:solidFill>
                  <a:srgbClr val="000000"/>
                </a:solidFill>
                <a:latin typeface="Corbel"/>
              </a:rPr>
              <a:t>გმადლობთ</a:t>
            </a:r>
            <a:r>
              <a:rPr lang="en-US" sz="4000" dirty="0">
                <a:solidFill>
                  <a:srgbClr val="000000"/>
                </a:solidFill>
                <a:latin typeface="Corbel"/>
              </a:rPr>
              <a:t>  </a:t>
            </a:r>
            <a:endParaRPr lang="ka-GE" sz="4000" dirty="0" smtClean="0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0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Corbel"/>
              </a:rPr>
              <a:t>ყურადღებისათვის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74400" y="1905120"/>
            <a:ext cx="8596440" cy="2082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>
                <a:solidFill>
                  <a:srgbClr val="000000"/>
                </a:solidFill>
                <a:latin typeface="Corbel"/>
              </a:rPr>
              <a:t>კომპიუტერული უნარ-ჩვევებისა და ინფორმაციული ტექნოლოგიების სასწავლო პორტალი
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7493040" y="4394160"/>
            <a:ext cx="36446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orbel"/>
              </a:rPr>
              <a:t>ხელმძღვანელი : მაია არჩუაძე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748825" y="331181"/>
            <a:ext cx="5063040" cy="58802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b="1" u="sng">
                <a:solidFill>
                  <a:srgbClr val="000000"/>
                </a:solidFill>
                <a:latin typeface="Corbel"/>
              </a:rPr>
              <a:t>შემსრულებლები</a:t>
            </a:r>
            <a:r>
              <a:rPr lang="en-US" sz="2800" b="1">
                <a:solidFill>
                  <a:srgbClr val="000000"/>
                </a:solidFill>
                <a:latin typeface="Corbel"/>
              </a:rPr>
              <a:t>: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ბუჩუკური ლაშა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მეგრელიშვილი სალომე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მენაბდე სოფიკო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პაპავაძე თამარ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პაპავაძე სოფიკო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სიგუა გიორგი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ფოლადიშვილი ანზორ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ქამუშაძე ხატია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ქართველიშვილი გიორგი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ქარქაშაძე ანა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ღვაბერიძე ბექა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
</a:t>
            </a:r>
            <a:r>
              <a:rPr lang="en-US" sz="2800" smtClean="0">
                <a:solidFill>
                  <a:srgbClr val="000000"/>
                </a:solidFill>
                <a:latin typeface="Corbel"/>
              </a:rPr>
              <a:t>ყარაულაშვილი ია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Corbel"/>
              </a:rPr>
              <a:t>პროექტის</a:t>
            </a:r>
            <a:r>
              <a:rPr lang="en-US" sz="4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orbel"/>
              </a:rPr>
              <a:t>მიზანი</a:t>
            </a:r>
            <a:endParaRPr dirty="0"/>
          </a:p>
        </p:txBody>
      </p:sp>
      <p:sp>
        <p:nvSpPr>
          <p:cNvPr id="104" name="CustomShape 2"/>
          <p:cNvSpPr/>
          <p:nvPr/>
        </p:nvSpPr>
        <p:spPr>
          <a:xfrm>
            <a:off x="1905120" y="2070000"/>
            <a:ext cx="925812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ელექტრონული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სწავლების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Web-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პორტალი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ს შექმნა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სადაც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კონსოლიდირებული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იქნება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ქართულ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ენაზე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შექმნილი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ვიდეო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გაკვეთილები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და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rbel"/>
              </a:rPr>
              <a:t>შესაბამისი</a:t>
            </a:r>
            <a:r>
              <a:rPr lang="en-US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თეორიული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მასალა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752480" y="317520"/>
            <a:ext cx="911808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ka-GE" sz="3200" dirty="0" smtClean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000000"/>
                </a:solidFill>
                <a:latin typeface="Corbel"/>
              </a:rPr>
              <a:t>ელექტრონული</a:t>
            </a:r>
            <a:r>
              <a:rPr lang="en-US" sz="32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orbel"/>
              </a:rPr>
              <a:t>სწავლება</a:t>
            </a:r>
            <a:r>
              <a:rPr lang="ka-GE" sz="3200" dirty="0" smtClean="0">
                <a:solidFill>
                  <a:srgbClr val="000000"/>
                </a:solidFill>
                <a:latin typeface="Corbel"/>
              </a:rPr>
              <a:t>-</a:t>
            </a:r>
          </a:p>
          <a:p>
            <a:pPr>
              <a:lnSpc>
                <a:spcPct val="100000"/>
              </a:lnSpc>
            </a:pPr>
            <a:endParaRPr lang="ka-GE" sz="3200" dirty="0" smtClean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Corbel"/>
              </a:rPr>
              <a:t>ინტერნეტის</a:t>
            </a:r>
            <a:r>
              <a:rPr lang="en-US" sz="32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საშუალებით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განათლების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მიღების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საუკეთესო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და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rbel"/>
              </a:rPr>
              <a:t>თანამედროვე</a:t>
            </a:r>
            <a:r>
              <a:rPr lang="en-US" sz="32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orbel"/>
              </a:rPr>
              <a:t>მეთოდი</a:t>
            </a:r>
            <a:endParaRPr dirty="0"/>
          </a:p>
        </p:txBody>
      </p:sp>
      <p:pic>
        <p:nvPicPr>
          <p:cNvPr id="9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4280" y="3111340"/>
            <a:ext cx="3760880" cy="32640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779680" y="685800"/>
            <a:ext cx="8129620" cy="5461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ka-GE" sz="3200" b="1" dirty="0" smtClean="0">
                <a:solidFill>
                  <a:srgbClr val="000000"/>
                </a:solidFill>
                <a:latin typeface="Corbel"/>
              </a:rPr>
              <a:t>ელექტრონული</a:t>
            </a:r>
            <a:r>
              <a:rPr lang="ka-GE" sz="2800" b="1" dirty="0" smtClean="0">
                <a:solidFill>
                  <a:srgbClr val="000000"/>
                </a:solidFill>
                <a:latin typeface="Corbel"/>
              </a:rPr>
              <a:t> სწავლების </a:t>
            </a:r>
            <a:r>
              <a:rPr lang="en-US" sz="2800" b="1" dirty="0" err="1" smtClean="0">
                <a:solidFill>
                  <a:srgbClr val="000000"/>
                </a:solidFill>
                <a:latin typeface="Corbel"/>
              </a:rPr>
              <a:t>უპირატესობები</a:t>
            </a:r>
            <a:r>
              <a:rPr lang="en-US" sz="5400" b="1" dirty="0">
                <a:solidFill>
                  <a:srgbClr val="000000"/>
                </a:solidFill>
                <a:latin typeface="Corbel"/>
              </a:rPr>
              <a:t>:</a:t>
            </a:r>
            <a:endParaRPr dirty="0"/>
          </a:p>
        </p:txBody>
      </p:sp>
      <p:sp>
        <p:nvSpPr>
          <p:cNvPr id="102" name="CustomShape 2"/>
          <p:cNvSpPr/>
          <p:nvPr/>
        </p:nvSpPr>
        <p:spPr>
          <a:xfrm>
            <a:off x="2197080" y="1816200"/>
            <a:ext cx="7708680" cy="344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მოხერხებულობა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;</a:t>
            </a:r>
            <a:endParaRPr sz="1100" dirty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ხელმისაწვდომობა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;</a:t>
            </a:r>
            <a:endParaRPr sz="1100" dirty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მოქნილობა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;</a:t>
            </a:r>
            <a:endParaRPr lang="ka-GE" sz="1100" dirty="0"/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ადვილად</a:t>
            </a:r>
            <a:r>
              <a:rPr lang="en-US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rbel"/>
              </a:rPr>
              <a:t>მართვადი</a:t>
            </a:r>
            <a:r>
              <a:rPr lang="ka-GE" sz="2800" dirty="0" smtClean="0">
                <a:solidFill>
                  <a:srgbClr val="000000"/>
                </a:solidFill>
                <a:latin typeface="Corbel"/>
              </a:rPr>
              <a:t>.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2"/>
          <p:cNvSpPr/>
          <p:nvPr/>
        </p:nvSpPr>
        <p:spPr>
          <a:xfrm>
            <a:off x="2184400" y="673080"/>
            <a:ext cx="9499600" cy="430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ka-GE" sz="2400" b="1" dirty="0" smtClean="0"/>
              <a:t> </a:t>
            </a:r>
            <a:r>
              <a:rPr lang="ka-GE" sz="2800" b="1" dirty="0"/>
              <a:t>ინფორმაციული და საკომუნიკაციო </a:t>
            </a:r>
            <a:r>
              <a:rPr lang="ka-GE" sz="2800" b="1" dirty="0" smtClean="0"/>
              <a:t>ტექნოლოგიების გამოყენების მნიშვნელოვანი მხარეები</a:t>
            </a:r>
            <a:r>
              <a:rPr lang="ka-GE" dirty="0" smtClean="0"/>
              <a:t/>
            </a:r>
            <a:br>
              <a:rPr lang="ka-GE" dirty="0" smtClean="0"/>
            </a:br>
            <a:endParaRPr lang="ka-GE" dirty="0" smtClean="0"/>
          </a:p>
          <a:p>
            <a:endParaRPr lang="en-US" dirty="0"/>
          </a:p>
          <a:p>
            <a:pPr lvl="0"/>
            <a:r>
              <a:rPr lang="ka-GE" sz="2400" u="sng" dirty="0"/>
              <a:t>ინფორმაციული და საკომუნიკაციო ტექნოლოგიების გამოყენება ხელს </a:t>
            </a:r>
            <a:r>
              <a:rPr lang="ka-GE" sz="2400" u="sng" dirty="0" smtClean="0"/>
              <a:t>უწყობს:</a:t>
            </a:r>
            <a:r>
              <a:rPr lang="ka-GE" sz="2400" dirty="0" smtClean="0"/>
              <a:t/>
            </a:r>
            <a:br>
              <a:rPr lang="ka-GE" sz="2400" dirty="0" smtClean="0"/>
            </a:br>
            <a:endParaRPr lang="ka-GE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ka-GE" sz="2400" dirty="0" smtClean="0"/>
              <a:t> </a:t>
            </a:r>
            <a:r>
              <a:rPr lang="ka-GE" sz="2400" dirty="0"/>
              <a:t>საგანთა შორის კავშირების </a:t>
            </a:r>
            <a:r>
              <a:rPr lang="ka-GE" sz="2400" dirty="0" smtClean="0"/>
              <a:t>წარმოჩენას.</a:t>
            </a:r>
            <a:br>
              <a:rPr lang="ka-GE" sz="2400" dirty="0" smtClean="0"/>
            </a:br>
            <a:endParaRPr lang="ka-GE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ka-GE" sz="2400" dirty="0" smtClean="0"/>
              <a:t>შემოქმედებითობ</a:t>
            </a:r>
            <a:r>
              <a:rPr lang="en-US" sz="2400" dirty="0"/>
              <a:t>ი</a:t>
            </a:r>
            <a:r>
              <a:rPr lang="ka-GE" sz="2400" dirty="0"/>
              <a:t>სა და ინოვაციური მიდგომების </a:t>
            </a:r>
            <a:r>
              <a:rPr lang="ka-GE" sz="2400" dirty="0" smtClean="0"/>
              <a:t>განვითარებას.</a:t>
            </a:r>
            <a:br>
              <a:rPr lang="ka-GE" sz="2400" dirty="0" smtClean="0"/>
            </a:br>
            <a:endParaRPr lang="ka-GE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ka-GE" sz="2400" dirty="0" smtClean="0"/>
              <a:t>ეროვნული </a:t>
            </a:r>
            <a:r>
              <a:rPr lang="ka-GE" sz="2400" dirty="0"/>
              <a:t>სასწავლო გეგმით გათვალისწინებული </a:t>
            </a:r>
            <a:r>
              <a:rPr lang="ka-GE" sz="2400" dirty="0" smtClean="0"/>
              <a:t>უნარ-ჩვევების ეფექტურ და ინტენსიურ </a:t>
            </a:r>
            <a:r>
              <a:rPr lang="ka-GE" sz="2400" dirty="0"/>
              <a:t>განვითარებას.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2"/>
          <p:cNvSpPr/>
          <p:nvPr/>
        </p:nvSpPr>
        <p:spPr>
          <a:xfrm>
            <a:off x="2184400" y="673080"/>
            <a:ext cx="9499600" cy="430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ka-GE" sz="3200" b="1" dirty="0" smtClean="0"/>
              <a:t> </a:t>
            </a:r>
            <a:r>
              <a:rPr lang="ka-GE" sz="3600" b="1" dirty="0"/>
              <a:t>საგნის სწავლების მიზნები და ამოცანები:</a:t>
            </a:r>
            <a:endParaRPr lang="en-US" sz="3600" dirty="0"/>
          </a:p>
          <a:p>
            <a:pPr algn="ctr"/>
            <a:r>
              <a:rPr lang="ka-GE" dirty="0" smtClean="0"/>
              <a:t/>
            </a:r>
            <a:br>
              <a:rPr lang="ka-GE" dirty="0" smtClean="0"/>
            </a:br>
            <a:endParaRPr lang="ka-GE" dirty="0" smtClean="0"/>
          </a:p>
          <a:p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ka-GE" sz="2400" dirty="0" smtClean="0"/>
              <a:t>ინფორმირებული</a:t>
            </a:r>
            <a:r>
              <a:rPr lang="ka-GE" sz="2400" dirty="0"/>
              <a:t>, ტექნოლოგიური მიღწევების ეფექტიანად გამოყენების უნარის მქონე პიროვნების აღზრდა, რომელიც შეძლებს ინფორმაციის დამოუკიდებლად მოპოვებას, მართვას, დამუშავებას, შეფასებას, ანალიზს და მასზე დაყრდნობით გადაწყვეტილების დამოუკიდებლად მიღებას; </a:t>
            </a:r>
            <a:r>
              <a:rPr lang="ka-GE" sz="2400" dirty="0" smtClean="0"/>
              <a:t/>
            </a:r>
            <a:br>
              <a:rPr lang="ka-GE" sz="2400" dirty="0" smtClean="0"/>
            </a:br>
            <a:endParaRPr lang="ka-GE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ka-GE" sz="2400" dirty="0" smtClean="0"/>
              <a:t>საბაზისო </a:t>
            </a:r>
            <a:r>
              <a:rPr lang="ka-GE" sz="2400" dirty="0"/>
              <a:t>ცოდნა ინფორმაციული და საკომუნიკაციო ტექნოლოგიების შესახებ, ასევე   მათი მოხმარების პრაქტიკული გამოცდილება, რომელიც საკმარისი იქნება როგორც მომავალი პროფესიული საქმიანობისათვის, ასევე  შემდეგ საფეხურზე სწავლის გასაგრძელებლად</a:t>
            </a:r>
            <a:r>
              <a:rPr lang="ka-GE" dirty="0"/>
              <a:t>.</a:t>
            </a:r>
            <a:endParaRPr lang="en-US" dirty="0"/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9020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2"/>
          <p:cNvSpPr/>
          <p:nvPr/>
        </p:nvSpPr>
        <p:spPr>
          <a:xfrm>
            <a:off x="2184400" y="673080"/>
            <a:ext cx="9499600" cy="430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ka-GE" sz="3200" b="1" dirty="0" smtClean="0"/>
              <a:t> </a:t>
            </a:r>
            <a:r>
              <a:rPr lang="ka-GE" sz="3600" b="1" dirty="0" smtClean="0"/>
              <a:t>სასწავლო პორტალის სტრუქტურა:</a:t>
            </a:r>
            <a:endParaRPr lang="en-US" sz="3600" dirty="0"/>
          </a:p>
          <a:p>
            <a:pPr algn="ctr"/>
            <a:r>
              <a:rPr lang="ka-GE" dirty="0" smtClean="0"/>
              <a:t/>
            </a:r>
            <a:br>
              <a:rPr lang="ka-GE" dirty="0" smtClean="0"/>
            </a:br>
            <a:endParaRPr lang="ka-GE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ka-GE" sz="2400" dirty="0" smtClean="0">
              <a:solidFill>
                <a:srgbClr val="000000"/>
              </a:solidFill>
              <a:latin typeface="Corbel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orbel"/>
              </a:rPr>
              <a:t>თითოეული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კატეგორია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ka-GE" sz="2400" dirty="0" smtClean="0">
                <a:solidFill>
                  <a:srgbClr val="000000"/>
                </a:solidFill>
                <a:latin typeface="Corbel"/>
              </a:rPr>
              <a:t>შედგება 20 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rbel"/>
              </a:rPr>
              <a:t>გაკვეთილ</a:t>
            </a:r>
            <a:r>
              <a:rPr lang="ka-GE" sz="2400" dirty="0" smtClean="0">
                <a:solidFill>
                  <a:srgbClr val="000000"/>
                </a:solidFill>
                <a:latin typeface="Corbel"/>
              </a:rPr>
              <a:t>ისაგან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ს 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ვიდეო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გაკვეთილების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ხანგრძლივობა</a:t>
            </a:r>
            <a:r>
              <a:rPr lang="ka-GE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დამოკიდებულია</a:t>
            </a:r>
            <a:r>
              <a:rPr lang="ka-GE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თემებზე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),</a:t>
            </a:r>
            <a:r>
              <a:rPr lang="ka-GE" sz="2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rbel"/>
              </a:rPr>
              <a:t>რომელსაც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თან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ახლავს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მარტივი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ენით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დაწერილი</a:t>
            </a:r>
            <a:r>
              <a:rPr lang="ka-GE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თეორიული</a:t>
            </a:r>
            <a:r>
              <a:rPr lang="ka-GE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მასალა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.</a:t>
            </a:r>
            <a:r>
              <a:rPr lang="ka-GE" sz="2400" dirty="0" smtClean="0"/>
              <a:t/>
            </a:r>
            <a:br>
              <a:rPr lang="ka-GE" sz="2400" dirty="0" smtClean="0"/>
            </a:br>
            <a:endParaRPr lang="ka-GE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orbel"/>
              </a:rPr>
              <a:t>ყოველი</a:t>
            </a:r>
            <a:r>
              <a:rPr lang="en-US" sz="24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მეოთხე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გაკვეთილის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შემდეგ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იქნება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თეორიის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და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პრაქტიკის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შესაბამისი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ტესტები,რაც</a:t>
            </a:r>
            <a:r>
              <a:rPr lang="ka-GE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მოსწავლეებს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საშუალებას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მისცემს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დაადგინონ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თუ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რამდენად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კარგად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აითვისეს</a:t>
            </a:r>
            <a:r>
              <a:rPr lang="en-US" sz="2400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rbel"/>
              </a:rPr>
              <a:t>ინფორმაცია</a:t>
            </a:r>
            <a:r>
              <a:rPr lang="ka-GE" dirty="0" smtClean="0"/>
              <a:t>.</a:t>
            </a:r>
            <a:endParaRPr lang="en-US" dirty="0"/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229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180</Words>
  <Application>Microsoft Office PowerPoint</Application>
  <PresentationFormat>Custom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Lab-x-0</cp:lastModifiedBy>
  <cp:revision>7</cp:revision>
  <dcterms:modified xsi:type="dcterms:W3CDTF">2014-07-07T09:59:56Z</dcterms:modified>
</cp:coreProperties>
</file>