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15"/>
  </p:notesMasterIdLst>
  <p:sldIdLst>
    <p:sldId id="266" r:id="rId2"/>
    <p:sldId id="26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865" autoAdjust="0"/>
  </p:normalViewPr>
  <p:slideViewPr>
    <p:cSldViewPr snapToGrid="0">
      <p:cViewPr>
        <p:scale>
          <a:sx n="75" d="100"/>
          <a:sy n="75" d="100"/>
        </p:scale>
        <p:origin x="-41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8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7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4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40.png"/><Relationship Id="rId10" Type="http://schemas.openxmlformats.org/officeDocument/2006/relationships/image" Target="../media/image23.png"/><Relationship Id="rId4" Type="http://schemas.openxmlformats.org/officeDocument/2006/relationships/image" Target="../media/image13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Perpetua" pitchFamily="18" charset="0"/>
              </a:rPr>
              <a:t> </a:t>
            </a:r>
            <a:r>
              <a:rPr lang="ka-GE" sz="2800" dirty="0" smtClean="0">
                <a:latin typeface="Perpetua" pitchFamily="18" charset="0"/>
              </a:rPr>
              <a:t>დრეკადობის ბრტყელი თეორიის სასაზღვრო ამოცანა ორადბმული არისთვის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პროექტის ხელმძღვანელი: ნანა </a:t>
            </a:r>
            <a:r>
              <a:rPr lang="en-US" dirty="0" smtClean="0"/>
              <a:t> </a:t>
            </a:r>
            <a:r>
              <a:rPr lang="ka-GE" dirty="0" smtClean="0"/>
              <a:t>ოდიშელიძე</a:t>
            </a:r>
          </a:p>
          <a:p>
            <a:r>
              <a:rPr lang="ka-GE" dirty="0" smtClean="0"/>
              <a:t>ტრისტან ასლანიშვილი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დირიხლეს ამოცანა წრისათვის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8" y="2095500"/>
            <a:ext cx="32670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095501"/>
            <a:ext cx="7835900" cy="130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8" y="3740112"/>
            <a:ext cx="3657600" cy="9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5" y="4920449"/>
            <a:ext cx="2057400" cy="38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3" y="5422614"/>
            <a:ext cx="4572000" cy="11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9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84200"/>
            <a:ext cx="8390296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1800"/>
            <a:ext cx="8305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2700"/>
            <a:ext cx="5791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1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ამოცანის ამოხსნა. კონტურის განტოლება.</a:t>
            </a:r>
            <a:endParaRPr lang="en-US" dirty="0"/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362200"/>
            <a:ext cx="755543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თანაბრადმტკიცე კონტურის აგება</a:t>
            </a:r>
            <a:endParaRPr lang="en-US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09800"/>
            <a:ext cx="874122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ამოცანის დასმა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938257" y="2636810"/>
            <a:ext cx="4073525" cy="3227395"/>
            <a:chOff x="711200" y="2805104"/>
            <a:chExt cx="4013200" cy="322739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6" name="Diamond 35"/>
            <p:cNvSpPr/>
            <p:nvPr/>
          </p:nvSpPr>
          <p:spPr>
            <a:xfrm>
              <a:off x="711200" y="2805104"/>
              <a:ext cx="4013200" cy="3227395"/>
            </a:xfrm>
            <a:prstGeom prst="diamond">
              <a:avLst/>
            </a:prstGeom>
            <a:ln w="28575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49475" y="3789753"/>
              <a:ext cx="1136650" cy="100409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28575" cmpd="sng">
              <a:solidFill>
                <a:schemeClr val="tx1">
                  <a:lumMod val="65000"/>
                </a:schemeClr>
              </a:solidFill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924175" y="2683256"/>
            <a:ext cx="2006600" cy="16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19274203">
            <a:off x="577329" y="3408322"/>
            <a:ext cx="2570176" cy="94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9274203">
            <a:off x="2640518" y="5091153"/>
            <a:ext cx="2570176" cy="94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 rot="2342279">
            <a:off x="573638" y="5086502"/>
            <a:ext cx="2570176" cy="94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 rot="2342279">
            <a:off x="2629443" y="3394366"/>
            <a:ext cx="2570176" cy="94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9" y="2208020"/>
            <a:ext cx="5305457" cy="3830975"/>
          </a:xfrm>
        </p:spPr>
      </p:pic>
      <p:sp>
        <p:nvSpPr>
          <p:cNvPr id="50" name="TextBox 49"/>
          <p:cNvSpPr txBox="1"/>
          <p:nvPr/>
        </p:nvSpPr>
        <p:spPr>
          <a:xfrm>
            <a:off x="6413500" y="2595514"/>
            <a:ext cx="441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მოვძებნოთ სხეულის დაძაბული მდგომარეობა და ისეთი ფორმა უცნობი ხვრელისა, რომელზედაც ტანგენციალური ნორმალური ძაბვები ღებულობდეს </a:t>
            </a:r>
            <a:r>
              <a:rPr lang="es-ES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ka-G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მუდმივ მნიშვნელობას </a:t>
            </a:r>
            <a:endParaRPr lang="ka-GE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ka-GE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l-GR" sz="32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σ</a:t>
            </a:r>
            <a:r>
              <a:rPr lang="en-US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ka-GE" sz="32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  <a:r>
              <a:rPr lang="en-US" sz="32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k=</a:t>
            </a:r>
            <a:r>
              <a:rPr lang="en-US" sz="3200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const</a:t>
            </a:r>
            <a:endParaRPr lang="ka-GE" sz="3200" i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ka-GE" sz="2000" dirty="0"/>
          </a:p>
          <a:p>
            <a:pPr algn="ctr"/>
            <a:endParaRPr lang="ka-GE" sz="2000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88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სასაზღვრო პირობები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346701" y="3030008"/>
                <a:ext cx="6845300" cy="2906179"/>
              </a:xfrm>
            </p:spPr>
            <p:txBody>
              <a:bodyPr>
                <a:normAutofit/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ν</m:t>
                        </m:r>
                        <m:r>
                          <m:rPr>
                            <m:nor/>
                          </m:rPr>
                          <a:rPr lang="en-US" sz="1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 </m:t>
                        </m:r>
                      </m:e>
                      <m:sub>
                        <m:r>
                          <a:rPr lang="en-US" i="1" dirty="0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ka-GE" i="1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ka-GE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ka-GE" i="1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ka-GE" i="1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ka-GE" i="1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ea typeface="Cambria Math"/>
                              </a:rPr>
                              <m:t>           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t</m:t>
                            </m:r>
                            <m: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ka-GE" i="1" dirty="0" smtClean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ka-GE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∪</m:t>
                            </m:r>
                            <m:sSub>
                              <m:sSubPr>
                                <m:ctrlPr>
                                  <a:rPr lang="en-US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ka-GE" i="1" dirty="0" smtClean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nor/>
                              </m:rPr>
                              <a:rPr lang="el-GR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ν</m:t>
                            </m:r>
                            <m:r>
                              <m:rPr>
                                <m:nor/>
                              </m:rPr>
                              <a:rPr lang="ka-GE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                  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t</m:t>
                            </m:r>
                            <m: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∈ </m:t>
                            </m:r>
                            <m:sSub>
                              <m:sSubPr>
                                <m:ctrlPr>
                                  <a:rPr lang="en-US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ka-GE" i="1" dirty="0" smtClean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:endParaRPr lang="ka-GE" i="1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𝑛𝑠</m:t>
                        </m:r>
                      </m:sub>
                    </m:sSub>
                    <m:r>
                      <a:rPr lang="en-US" i="1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=0       </m:t>
                    </m:r>
                  </m:oMath>
                </a14:m>
                <a:r>
                  <a:rPr lang="en-US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nor/>
                      </m:rPr>
                      <a:rPr lang="el-GR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m:t>Γ</m:t>
                    </m:r>
                    <m:r>
                      <a:rPr lang="ka-GE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i="1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σ</m:t>
                        </m:r>
                      </m:e>
                      <m:sub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σ</m:t>
                        </m:r>
                      </m:e>
                      <m:sub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:r>
                  <a:rPr lang="en-US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k   </a:t>
                </a:r>
                <a:r>
                  <a:rPr lang="en-US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=-P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ka-GE" b="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=-</a:t>
                </a:r>
                <a:r>
                  <a:rPr lang="en-US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 </m:t>
                        </m:r>
                      </m:num>
                      <m:den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=-Pcos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 </m:t>
                        </m:r>
                      </m:num>
                      <m:den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endParaRPr lang="en-US" i="1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k=</a:t>
                </a:r>
                <a:r>
                  <a:rPr lang="en-US" i="1" dirty="0" err="1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const</a:t>
                </a:r>
                <a:endParaRPr lang="en-US" i="1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346701" y="3030008"/>
                <a:ext cx="6845300" cy="2906179"/>
              </a:xfrm>
              <a:blipFill rotWithShape="1">
                <a:blip r:embed="rId2"/>
                <a:stretch>
                  <a:fillRect l="-1514" t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81100" y="2692400"/>
            <a:ext cx="3027822" cy="3584988"/>
            <a:chOff x="9454850" y="4369587"/>
            <a:chExt cx="1825411" cy="1939150"/>
          </a:xfrm>
        </p:grpSpPr>
        <p:grpSp>
          <p:nvGrpSpPr>
            <p:cNvPr id="9" name="Group 8"/>
            <p:cNvGrpSpPr/>
            <p:nvPr/>
          </p:nvGrpSpPr>
          <p:grpSpPr>
            <a:xfrm>
              <a:off x="9454850" y="4369587"/>
              <a:ext cx="1825411" cy="1939150"/>
              <a:chOff x="9522441" y="4258488"/>
              <a:chExt cx="1825411" cy="193915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522441" y="4447384"/>
                <a:ext cx="1590144" cy="1750254"/>
                <a:chOff x="8260015" y="2375976"/>
                <a:chExt cx="1590144" cy="1750254"/>
              </a:xfrm>
            </p:grpSpPr>
            <p:sp>
              <p:nvSpPr>
                <p:cNvPr id="26" name="Arc 25"/>
                <p:cNvSpPr/>
                <p:nvPr/>
              </p:nvSpPr>
              <p:spPr>
                <a:xfrm>
                  <a:off x="8260015" y="3039192"/>
                  <a:ext cx="934709" cy="1087038"/>
                </a:xfrm>
                <a:prstGeom prst="arc">
                  <a:avLst>
                    <a:gd name="adj1" fmla="val 16200000"/>
                    <a:gd name="adj2" fmla="val 20245696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8727369" y="2375976"/>
                  <a:ext cx="1122790" cy="102925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</p:cNvCxnSpPr>
                <p:nvPr/>
              </p:nvCxnSpPr>
              <p:spPr>
                <a:xfrm>
                  <a:off x="9166518" y="3396751"/>
                  <a:ext cx="683641" cy="8478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26" idx="0"/>
                </p:cNvCxnSpPr>
                <p:nvPr/>
              </p:nvCxnSpPr>
              <p:spPr>
                <a:xfrm>
                  <a:off x="8727369" y="2375976"/>
                  <a:ext cx="0" cy="66321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9612800" y="4400887"/>
                <a:ext cx="1735052" cy="1399858"/>
                <a:chOff x="9612800" y="4400887"/>
                <a:chExt cx="1735052" cy="139985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10976729" y="5523134"/>
                      <a:ext cx="371123" cy="27551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76729" y="5523134"/>
                      <a:ext cx="371123" cy="275514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Flowchart: Connector 19"/>
                <p:cNvSpPr/>
                <p:nvPr/>
              </p:nvSpPr>
              <p:spPr>
                <a:xfrm>
                  <a:off x="9936745" y="4400887"/>
                  <a:ext cx="99413" cy="9299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lowchart: Connector 20"/>
                <p:cNvSpPr/>
                <p:nvPr/>
              </p:nvSpPr>
              <p:spPr>
                <a:xfrm>
                  <a:off x="10379237" y="5430140"/>
                  <a:ext cx="99413" cy="9299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lowchart: Connector 21"/>
                <p:cNvSpPr/>
                <p:nvPr/>
              </p:nvSpPr>
              <p:spPr>
                <a:xfrm>
                  <a:off x="9940088" y="5064103"/>
                  <a:ext cx="99413" cy="9299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lowchart: Connector 22"/>
                <p:cNvSpPr/>
                <p:nvPr/>
              </p:nvSpPr>
              <p:spPr>
                <a:xfrm>
                  <a:off x="11062878" y="5430140"/>
                  <a:ext cx="99413" cy="9299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10195624" y="5525231"/>
                      <a:ext cx="367226" cy="27551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95624" y="5525231"/>
                      <a:ext cx="367226" cy="275514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9612800" y="5019340"/>
                      <a:ext cx="506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ka-GE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12800" y="5019340"/>
                      <a:ext cx="506805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9923212" y="4258488"/>
                    <a:ext cx="392786" cy="200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ka-GE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3212" y="4258488"/>
                    <a:ext cx="392786" cy="20092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0389559" y="4825654"/>
                  <a:ext cx="4779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Γ</m:t>
                            </m:r>
                          </m:e>
                          <m:sub>
                            <m:r>
                              <a:rPr lang="ka-GE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9559" y="4825654"/>
                  <a:ext cx="47795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0500516" y="5634233"/>
                  <a:ext cx="413879" cy="2421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Γ</m:t>
                            </m:r>
                          </m:e>
                          <m:sub>
                            <m:r>
                              <a:rPr lang="ka-GE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0516" y="5634233"/>
                  <a:ext cx="413879" cy="2421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645559" y="4708372"/>
                  <a:ext cx="293648" cy="2345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Γ</m:t>
                            </m:r>
                          </m:e>
                          <m:sub>
                            <m:r>
                              <a:rPr lang="ka-GE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559" y="4708372"/>
                  <a:ext cx="293648" cy="2345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9896195" y="5302977"/>
                  <a:ext cx="3816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6195" y="5302977"/>
                  <a:ext cx="38164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Content Placeholder 8"/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4" y="2698556"/>
            <a:ext cx="4480166" cy="323504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994459" y="2219137"/>
                <a:ext cx="20070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400" dirty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</a:rPr>
                            <m:t>Γ</m:t>
                          </m:r>
                        </m:e>
                        <m:sub>
                          <m:r>
                            <a:rPr lang="en-US" sz="2400" i="1" dirty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</a:t>
                </a:r>
                <a:r>
                  <a:rPr lang="el-GR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Γ</a:t>
                </a:r>
                <a:r>
                  <a:rPr lang="ka-GE" sz="24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ka-GE" sz="24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Γ</m:t>
                        </m:r>
                      </m:e>
                      <m:sub>
                        <m: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459" y="2219137"/>
                <a:ext cx="2007041" cy="830997"/>
              </a:xfrm>
              <a:prstGeom prst="rect">
                <a:avLst/>
              </a:prstGeom>
              <a:blipFill rotWithShape="1">
                <a:blip r:embed="rId12"/>
                <a:stretch>
                  <a:fillRect l="-608" b="-2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კოლოსოვ მუსხელიშვილის ფორმულები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r>
                  <a:rPr lang="en-US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 sz="280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m:t>(</m:t>
                    </m:r>
                    <m:r>
                      <m:rPr>
                        <m:sty m:val="p"/>
                      </m:rPr>
                      <a:rPr lang="el-GR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χ</m:t>
                    </m:r>
                    <m:r>
                      <a:rPr lang="en-US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ka-GE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ka-GE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ka-GE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m:rPr>
                            <m:nor/>
                          </m:rPr>
                          <a:rPr lang="ka-GE" sz="28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(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ka-GE" sz="28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r>
                  <a:rPr lang="ka-GE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:r>
                  <a:rPr lang="ka-GE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  <a:r>
                  <a:rPr lang="el-GR" sz="2800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ν</m:t>
                        </m:r>
                        <m:r>
                          <m:rPr>
                            <m:nor/>
                          </m:rPr>
                          <a:rPr lang="en-US" sz="16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 </m:t>
                        </m:r>
                      </m:e>
                      <m:sub>
                        <m: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ka-GE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t</a:t>
                </a:r>
                <a14:m>
                  <m:oMath xmlns:m="http://schemas.openxmlformats.org/officeDocument/2006/math">
                    <m:r>
                      <a:rPr lang="en-US" sz="28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  </m:t>
                    </m:r>
                  </m:oMath>
                </a14:m>
                <a:r>
                  <a:rPr lang="el-GR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Γ</a:t>
                </a:r>
                <a:endParaRPr lang="en-US" sz="28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 sz="280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m:t>(</m:t>
                    </m:r>
                    <m:r>
                      <a:rPr lang="en-US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ka-GE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m:rPr>
                            <m:nor/>
                          </m:rPr>
                          <a:rPr lang="ka-GE" sz="28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(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ka-GE" sz="28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r>
                  <a:rPr lang="ka-GE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a-GE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t</a:t>
                </a:r>
                <a14:m>
                  <m:oMath xmlns:m="http://schemas.openxmlformats.org/officeDocument/2006/math">
                    <m:r>
                      <a:rPr lang="en-US" sz="28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  </m:t>
                    </m:r>
                  </m:oMath>
                </a14:m>
                <a:r>
                  <a:rPr lang="el-GR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Γ</a:t>
                </a:r>
                <a:endParaRPr lang="en-US" sz="28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ka-GE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m:rPr>
                            <m:nor/>
                          </m:rPr>
                          <a:rPr lang="ka-GE" sz="28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(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ka-GE" sz="28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=0  </a:t>
                </a:r>
                <a:r>
                  <a:rPr lang="en-US" sz="2800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sz="28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sz="28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a-GE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ka-GE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ka-GE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σ</m:t>
                            </m:r>
                          </m:e>
                          <m:sub>
                            <m:r>
                              <a:rPr lang="en-US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800" i="1" dirty="0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σ</m:t>
                            </m:r>
                          </m:e>
                          <m:sub>
                            <m:r>
                              <a:rPr lang="en-US" sz="2800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800" i="1" dirty="0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ka-GE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 </a:t>
                </a:r>
                <a:r>
                  <a:rPr lang="en-US" sz="2800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sz="28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sz="28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ka-GE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სადაც</a:t>
                </a:r>
              </a:p>
              <a:p>
                <a:r>
                  <a:rPr lang="ka-GE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χ</m:t>
                    </m:r>
                  </m:oMath>
                </a14:m>
                <a:r>
                  <a:rPr lang="ka-GE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და </a:t>
                </a:r>
                <a:r>
                  <a:rPr lang="el-GR" sz="2800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μ</a:t>
                </a:r>
                <a:r>
                  <a:rPr lang="ka-GE" sz="2800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ka-GE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დრეკადი მუდმივებია,</a:t>
                </a:r>
                <a:endParaRPr lang="en-US" sz="28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ka-GE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</a:t>
                </a:r>
                <a:r>
                  <a:rPr lang="en-US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a-GE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(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σ</m:t>
                            </m:r>
                          </m:e>
                          <m:sub>
                            <m:r>
                              <a:rPr lang="en-US" sz="28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(s)</a:t>
                </a:r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sup>
                    </m:sSup>
                    <m:r>
                      <a:rPr lang="en-US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ds</a:t>
                </a:r>
                <a:r>
                  <a:rPr lang="en-US" sz="2800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r>
                  <a:rPr lang="ka-GE" sz="2800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</a:t>
                </a:r>
                <a:r>
                  <a:rPr lang="ka-GE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უბან უბან </a:t>
                </a:r>
                <a:r>
                  <a:rPr lang="ka-GE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მუდმივი </a:t>
                </a:r>
                <a:r>
                  <a:rPr lang="ka-GE" sz="28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ფუნქციაა.</a:t>
                </a:r>
                <a:endParaRPr lang="en-US" sz="2800" i="1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l-GR" sz="28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ctrlPr>
                          <a:rPr lang="ka-GE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=</a:t>
                </a:r>
                <a:r>
                  <a:rPr lang="el-GR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t</a:t>
                </a:r>
                <a14:m>
                  <m:oMath xmlns:m="http://schemas.openxmlformats.org/officeDocument/2006/math">
                    <m:r>
                      <a:rPr lang="en-US" sz="28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 </m:t>
                    </m:r>
                    <m:sSub>
                      <m:sSubPr>
                        <m:ctrlP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Γ</m:t>
                        </m:r>
                      </m:e>
                      <m:sub>
                        <m: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8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=1,2,3  </m:t>
                        </m:r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sz="28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 </m:t>
                        </m:r>
                      </m:num>
                      <m:den>
                        <m: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sz="28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 </m:t>
                        </m:r>
                      </m:num>
                      <m:den>
                        <m:r>
                          <a:rPr lang="en-US" sz="28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l-GR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80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15" t="-3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994459" y="2431871"/>
                <a:ext cx="20070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400" dirty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</a:rPr>
                            <m:t>Γ</m:t>
                          </m:r>
                        </m:e>
                        <m:sub>
                          <m:r>
                            <a:rPr lang="en-US" sz="2400" i="1" dirty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</a:t>
                </a:r>
                <a:r>
                  <a:rPr lang="el-GR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Γ</a:t>
                </a:r>
                <a:r>
                  <a:rPr lang="ka-GE" sz="24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ka-GE" sz="24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Γ</m:t>
                        </m:r>
                      </m:e>
                      <m:sub>
                        <m: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459" y="2431871"/>
                <a:ext cx="200704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608" b="-2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2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3791466"/>
                <a:ext cx="6324600" cy="2721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</a:t>
                </a:r>
                <a:r>
                  <a:rPr lang="en-US" sz="2400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 </m:t>
                    </m:r>
                    <m:sSub>
                      <m:sSubPr>
                        <m:ctrlP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Γ</m:t>
                        </m:r>
                      </m:e>
                      <m:sub>
                        <m: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4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  <m:r>
                          <a:rPr lang="en-US" sz="240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sz="2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2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4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sz="24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 sz="2400" i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</a:t>
                </a:r>
                <a:r>
                  <a:rPr lang="en-US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  <m:r>
                          <a:rPr lang="en-US" sz="240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sz="24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ka-GE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ka-GE" sz="2400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ka-GE" sz="2400" i="1" smtClean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 smtClean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 smtClean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     </m:t>
                            </m:r>
                            <m:r>
                              <m:rPr>
                                <m:nor/>
                              </m:rPr>
                              <a:rPr lang="en-US" sz="24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t</m:t>
                            </m:r>
                            <m:r>
                              <a:rPr lang="en-US" sz="24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∈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sz="2400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ka-GE" sz="2400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sz="2400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sz="24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t</m:t>
                            </m:r>
                            <m:r>
                              <a:rPr lang="en-US" sz="24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sz="2400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ka-GE" sz="2400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ka-GE" sz="2400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∪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sz="2400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ka-GE" sz="2400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endPara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2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ka-GE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აქ </a:t>
                </a:r>
                <a14:m>
                  <m:oMath xmlns:m="http://schemas.openxmlformats.org/officeDocument/2006/math">
                    <m:r>
                      <a:rPr lang="en-US" sz="24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ka-GE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კვადრატის</a:t>
                </a:r>
                <a:r>
                  <a:rPr lang="en-US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</a:t>
                </a:r>
                <a:r>
                  <a:rPr lang="ka-GE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გვერდის სიგრძეა.</a:t>
                </a:r>
              </a:p>
              <a:p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91466"/>
                <a:ext cx="6324600" cy="2721707"/>
              </a:xfrm>
              <a:prstGeom prst="rect">
                <a:avLst/>
              </a:prstGeom>
              <a:blipFill rotWithShape="1">
                <a:blip r:embed="rId2"/>
                <a:stretch>
                  <a:fillRect l="-2025" t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55600"/>
                <a:ext cx="8394700" cy="13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r>
                  <a:rPr lang="ka-GE" sz="2400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 Math"/>
                    <a:ea typeface="Cambria Math"/>
                  </a:rPr>
                  <a:t>გარკვეული გარდაქმნების შედეგად ვღებულობთ</a:t>
                </a:r>
              </a:p>
              <a:p>
                <a:endParaRPr lang="ka-GE" sz="2400" i="1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ka-GE" sz="24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endPara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5600"/>
                <a:ext cx="8394700" cy="1353512"/>
              </a:xfrm>
              <a:prstGeom prst="rect">
                <a:avLst/>
              </a:prstGeom>
              <a:blipFill rotWithShape="1">
                <a:blip r:embed="rId3"/>
                <a:stretch>
                  <a:fillRect l="-1452" t="-4054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400" dirty="0"/>
              <a:t>ანალიზურ  ფუნქციათა თეორიის სასაზღვრო ამოცანა მარტივად ბმული არისათვის</a:t>
            </a:r>
            <a:r>
              <a:rPr lang="ka-GE" sz="2400" dirty="0" smtClean="0"/>
              <a:t>, რომლის </a:t>
            </a:r>
            <a:r>
              <a:rPr lang="ka-GE" sz="2400" dirty="0"/>
              <a:t>საზღვარი  შეიცავს  უცნობი კონტურის </a:t>
            </a:r>
            <a:r>
              <a:rPr lang="ka-GE" sz="2400" dirty="0" smtClean="0"/>
              <a:t>ნაწილს.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ka-GE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[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i="1" dirty="0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 </a:t>
                </a:r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m:rPr>
                            <m:nor/>
                          </m:rPr>
                          <a:rPr lang="ka-GE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(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ka-GE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)</m:t>
                        </m:r>
                      </m:e>
                    </m:acc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)]=</a:t>
                </a:r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a-GE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ka-GE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ka-GE" i="1" dirty="0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ka-GE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ka-GE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0         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t</m:t>
                            </m:r>
                            <m: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∈ </m:t>
                            </m:r>
                            <m:sSub>
                              <m:sSubPr>
                                <m:ctrlPr>
                                  <a:rPr lang="en-US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ka-GE" i="1" dirty="0" smtClean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ka-GE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t</m:t>
                            </m:r>
                            <m: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∈ </m:t>
                            </m:r>
                            <m:sSub>
                              <m:sSubPr>
                                <m:ctrlPr>
                                  <a:rPr lang="en-US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ka-GE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0         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t</m:t>
                            </m:r>
                            <m: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ReA(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) 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m:t>t</m:t>
                    </m:r>
                    <m: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nor/>
                      </m:rPr>
                      <a:rPr lang="el-GR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m:t>Γ</m:t>
                    </m:r>
                  </m:oMath>
                </a14:m>
                <a:endPara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 </a:t>
                </a:r>
                <a:r>
                  <a:rPr lang="ka-GE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m:rPr>
                            <m:nor/>
                          </m:rPr>
                          <a:rPr lang="ka-GE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(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ka-GE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=0   </a:t>
                </a:r>
                <a:r>
                  <a:rPr lang="en-US" i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05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032559" y="2430839"/>
                <a:ext cx="20070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400" dirty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</a:rPr>
                            <m:t>Γ</m:t>
                          </m:r>
                        </m:e>
                        <m:sub>
                          <m:r>
                            <a:rPr lang="en-US" sz="2400" i="1" dirty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n w="1016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</a:t>
                </a:r>
                <a:r>
                  <a:rPr lang="el-GR" sz="24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Γ</a:t>
                </a:r>
                <a:r>
                  <a:rPr lang="ka-GE" sz="24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ka-GE" sz="2400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Γ</m:t>
                        </m:r>
                      </m:e>
                      <m:sub>
                        <m:r>
                          <a:rPr lang="en-US" sz="2400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559" y="2430839"/>
                <a:ext cx="200704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608" b="-2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6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Z=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i="1">
                            <a:latin typeface="Cambria Math"/>
                            <a:ea typeface="Cambria Math"/>
                          </a:rPr>
                          <m:t>𝜍</m:t>
                        </m:r>
                      </m:e>
                    </m:d>
                  </m:oMath>
                </a14:m>
                <a:r>
                  <a:rPr lang="ka-GE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𝜍</m:t>
                        </m:r>
                      </m:e>
                    </m:d>
                  </m:oMath>
                </a14:m>
                <a:r>
                  <a:rPr lang="ka-GE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&lt;1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6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6001" y="4876801"/>
                <a:ext cx="8727794" cy="1365898"/>
              </a:xfrm>
            </p:spPr>
            <p:txBody>
              <a:bodyPr>
                <a:normAutofit fontScale="85000" lnSpcReduction="10000"/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r>
                  <a:rPr lang="es-E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Z=</a:t>
                </a:r>
                <a14:m>
                  <m:oMath xmlns:m="http://schemas.openxmlformats.org/officeDocument/2006/math">
                    <m:r>
                      <a:rPr lang="es-ES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𝜍</m:t>
                        </m:r>
                      </m:e>
                    </m:d>
                  </m:oMath>
                </a14:m>
                <a:r>
                  <a:rPr lang="es-ES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ka-GE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 Math"/>
                    <a:ea typeface="Cambria Math"/>
                  </a:rPr>
                  <a:t> არის კონფორმული ასახვა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ka-GE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ka-GE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ka-GE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ka-GE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ka-GE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 Math"/>
                    <a:ea typeface="Cambria Math"/>
                  </a:rPr>
                  <a:t> ერთეულოვანი ნახევრაწრის  </a:t>
                </a:r>
                <a14:m>
                  <m:oMath xmlns:m="http://schemas.openxmlformats.org/officeDocument/2006/math">
                    <m:r>
                      <a:rPr lang="en-US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𝐷</m:t>
                    </m:r>
                  </m:oMath>
                </a14:m>
                <a:r>
                  <a:rPr lang="es-ES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 Math"/>
                    <a:ea typeface="Cambria Math"/>
                  </a:rPr>
                  <a:t>  </a:t>
                </a:r>
                <a:r>
                  <a:rPr lang="ka-GE" i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 Math"/>
                    <a:ea typeface="Cambria Math"/>
                  </a:rPr>
                  <a:t>ტრაპეციაზე შემდეგი წესით:</a:t>
                </a:r>
                <a:endParaRPr lang="ka-GE" i="1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i="1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ka-GE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დიამეტრი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ka-GE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ka-GE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გადავა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რკალში, ნახევარწრეწირი კი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m:t>Γ</m:t>
                    </m:r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საზღვარზე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1" y="4876801"/>
                <a:ext cx="8727794" cy="1365898"/>
              </a:xfrm>
              <a:blipFill rotWithShape="1">
                <a:blip r:embed="rId3"/>
                <a:stretch>
                  <a:fillRect l="-978" t="-8929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891742" y="2282261"/>
            <a:ext cx="2664258" cy="2315544"/>
            <a:chOff x="673100" y="2609850"/>
            <a:chExt cx="3403600" cy="3162300"/>
          </a:xfrm>
        </p:grpSpPr>
        <p:grpSp>
          <p:nvGrpSpPr>
            <p:cNvPr id="14" name="Group 13"/>
            <p:cNvGrpSpPr/>
            <p:nvPr/>
          </p:nvGrpSpPr>
          <p:grpSpPr>
            <a:xfrm>
              <a:off x="673100" y="2609850"/>
              <a:ext cx="3403600" cy="3162300"/>
              <a:chOff x="1193800" y="3009900"/>
              <a:chExt cx="2781300" cy="24003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H="1" flipV="1">
                <a:off x="2514600" y="3009900"/>
                <a:ext cx="12700" cy="24003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193800" y="4210050"/>
                <a:ext cx="27813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1943100" y="3606800"/>
                <a:ext cx="1155700" cy="1206500"/>
              </a:xfrm>
              <a:prstGeom prst="ellipse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Flowchart: Connector 14"/>
            <p:cNvSpPr/>
            <p:nvPr/>
          </p:nvSpPr>
          <p:spPr>
            <a:xfrm>
              <a:off x="2940833" y="4133850"/>
              <a:ext cx="127000" cy="127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2674133" y="3536950"/>
              <a:ext cx="127000" cy="127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2229633" y="3350784"/>
              <a:ext cx="127000" cy="127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526552" y="4152900"/>
              <a:ext cx="127000" cy="127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932007" y="4191000"/>
                  <a:ext cx="618120" cy="5043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ka-GE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007" y="4191000"/>
                  <a:ext cx="618120" cy="5043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53222" y="3229618"/>
                  <a:ext cx="624920" cy="5043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ka-GE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3222" y="3229618"/>
                  <a:ext cx="624920" cy="5043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64502" y="3022587"/>
                  <a:ext cx="565132" cy="504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ka-GE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4502" y="3022587"/>
                  <a:ext cx="565132" cy="5043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73149" y="4191000"/>
                  <a:ext cx="624920" cy="5043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ka-GE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149" y="4191000"/>
                  <a:ext cx="624920" cy="5043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7543771" y="2225725"/>
            <a:ext cx="2492387" cy="2359007"/>
            <a:chOff x="6248400" y="2226032"/>
            <a:chExt cx="3403600" cy="3162300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7864721" y="2226032"/>
              <a:ext cx="15542" cy="3162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248400" y="3807182"/>
              <a:ext cx="3403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80869" y="2144060"/>
                <a:ext cx="371123" cy="275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869" y="2144060"/>
                <a:ext cx="371123" cy="275514"/>
              </a:xfrm>
              <a:prstGeom prst="rect">
                <a:avLst/>
              </a:prstGeom>
              <a:blipFill rotWithShape="1">
                <a:blip r:embed="rId8"/>
                <a:stretch>
                  <a:fillRect r="-655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68050" y="2874041"/>
                <a:ext cx="371123" cy="275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050" y="2874041"/>
                <a:ext cx="371123" cy="275514"/>
              </a:xfrm>
              <a:prstGeom prst="rect">
                <a:avLst/>
              </a:prstGeom>
              <a:blipFill rotWithShape="1">
                <a:blip r:embed="rId9"/>
                <a:stretch>
                  <a:fillRect r="-491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7620823" y="3418131"/>
            <a:ext cx="1104190" cy="1029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0" idx="0"/>
          </p:cNvCxnSpPr>
          <p:nvPr/>
        </p:nvCxnSpPr>
        <p:spPr>
          <a:xfrm flipH="1">
            <a:off x="7620823" y="2345861"/>
            <a:ext cx="1106546" cy="105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745969" y="3388016"/>
            <a:ext cx="1106546" cy="105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ight Arrow 64"/>
          <p:cNvSpPr/>
          <p:nvPr/>
        </p:nvSpPr>
        <p:spPr>
          <a:xfrm>
            <a:off x="4241800" y="3156092"/>
            <a:ext cx="2781300" cy="453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8680869" y="2345861"/>
            <a:ext cx="1169290" cy="1395154"/>
            <a:chOff x="8680869" y="2345861"/>
            <a:chExt cx="1169290" cy="1395154"/>
          </a:xfrm>
        </p:grpSpPr>
        <p:sp>
          <p:nvSpPr>
            <p:cNvPr id="27" name="Flowchart: Connector 26"/>
            <p:cNvSpPr/>
            <p:nvPr/>
          </p:nvSpPr>
          <p:spPr>
            <a:xfrm>
              <a:off x="8680869" y="2991822"/>
              <a:ext cx="93000" cy="9473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9101724" y="3370761"/>
              <a:ext cx="93000" cy="9473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9757159" y="3357859"/>
              <a:ext cx="93000" cy="9473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8680869" y="2345861"/>
              <a:ext cx="93000" cy="9473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982905" y="3465501"/>
                  <a:ext cx="367226" cy="275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2905" y="3465501"/>
                  <a:ext cx="367226" cy="27551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5000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8922872" y="2812027"/>
                  <a:ext cx="4206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2872" y="2812027"/>
                  <a:ext cx="420628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8262371" y="2399020"/>
            <a:ext cx="1590144" cy="1750254"/>
            <a:chOff x="8260015" y="2375976"/>
            <a:chExt cx="1590144" cy="1750254"/>
          </a:xfrm>
        </p:grpSpPr>
        <p:sp>
          <p:nvSpPr>
            <p:cNvPr id="43" name="Arc 42"/>
            <p:cNvSpPr/>
            <p:nvPr/>
          </p:nvSpPr>
          <p:spPr>
            <a:xfrm>
              <a:off x="8260015" y="3039192"/>
              <a:ext cx="934709" cy="1087038"/>
            </a:xfrm>
            <a:prstGeom prst="arc">
              <a:avLst>
                <a:gd name="adj1" fmla="val 16200000"/>
                <a:gd name="adj2" fmla="val 20245696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727369" y="2375976"/>
              <a:ext cx="1122790" cy="102925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2"/>
            </p:cNvCxnSpPr>
            <p:nvPr/>
          </p:nvCxnSpPr>
          <p:spPr>
            <a:xfrm>
              <a:off x="9166518" y="3396751"/>
              <a:ext cx="683641" cy="847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3" idx="0"/>
            </p:cNvCxnSpPr>
            <p:nvPr/>
          </p:nvCxnSpPr>
          <p:spPr>
            <a:xfrm>
              <a:off x="8727369" y="2375976"/>
              <a:ext cx="0" cy="66321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896195" y="3587383"/>
                <a:ext cx="371123" cy="275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195" y="3587383"/>
                <a:ext cx="371123" cy="275514"/>
              </a:xfrm>
              <a:prstGeom prst="rect">
                <a:avLst/>
              </a:prstGeom>
              <a:blipFill rotWithShape="1">
                <a:blip r:embed="rId13"/>
                <a:stretch>
                  <a:fillRect r="-655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498" y="1320014"/>
                <a:ext cx="5670602" cy="22795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d>
                      </m:sup>
                    </m:sSup>
                    <m:acc>
                      <m:accPr>
                        <m:chr m:val="̅"/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ka-GE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ka-GE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ka-GE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(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ka-GE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)</m:t>
                        </m:r>
                      </m:e>
                    </m:acc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ReA(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) 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d>
                      </m:sup>
                    </m:sSup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+ </a:t>
                </a:r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a-GE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ka-GE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ka-GE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ka-GE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s-E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d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ReA(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) 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l-GR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ka-GE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d>
                      </m:sup>
                    </m:sSup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ka-GE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ka-GE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ka-GE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i="1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es-ES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ka-GE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+</a:t>
                </a:r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ka-GE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ka-GE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ka-GE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(</m:t>
                        </m:r>
                        <m: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ka-GE" dirty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0</a:t>
                </a:r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(-1,1)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ka-GE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ka-GE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ka-GE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r>
                      <a:rPr lang="es-ES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𝜍</m:t>
                    </m:r>
                  </m:oMath>
                </a14:m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)= </a:t>
                </a:r>
                <a14:m>
                  <m:oMath xmlns:m="http://schemas.openxmlformats.org/officeDocument/2006/math">
                    <m:r>
                      <a:rPr lang="el-GR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r>
                      <a:rPr lang="es-ES" i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𝜍</m:t>
                        </m:r>
                      </m:e>
                    </m:d>
                  </m:oMath>
                </a14:m>
                <a:r>
                  <a:rPr lang="ka-GE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 </a:t>
                </a:r>
                <a:endParaRPr lang="ka-GE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8" y="1320014"/>
                <a:ext cx="5670602" cy="2279598"/>
              </a:xfrm>
              <a:prstGeom prst="rect">
                <a:avLst/>
              </a:prstGeom>
              <a:blipFill rotWithShape="1">
                <a:blip r:embed="rId2"/>
                <a:stretch>
                  <a:fillRect l="-1290" t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" y="4019110"/>
                <a:ext cx="9258300" cy="3075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განვსაზღვროთ ერთეულოვან წრეზე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𝜍</m:t>
                        </m:r>
                      </m:e>
                    </m:d>
                  </m:oMath>
                </a14:m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&lt;1 უბან უბან ჰოლომორფული ფუნქცია ფუნქცია:</a:t>
                </a:r>
              </a:p>
              <a:p>
                <a:endParaRPr lang="ka-GE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</a:t>
                </a:r>
                <a:r>
                  <a:rPr lang="es-E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𝜍</m:t>
                        </m:r>
                      </m:e>
                    </m:d>
                  </m:oMath>
                </a14:m>
                <a:r>
                  <a:rPr lang="ka-GE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:r>
                  <a:rPr lang="en-US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s-E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s-ES" i="1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s-ES" i="1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𝜍</m:t>
                                </m:r>
                              </m:e>
                            </m:d>
                            <m:r>
                              <a:rPr lang="en-US" i="1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          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s-ES" i="1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s-ES" i="1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𝜍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ka-GE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 &lt;1</m:t>
                            </m:r>
                            <m:r>
                              <a:rPr lang="en-US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𝐼𝑚</m:t>
                            </m:r>
                            <m:r>
                              <a:rPr lang="es-E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𝜍</m:t>
                            </m:r>
                            <m:r>
                              <a:rPr lang="en-US" i="1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en-US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n w="10160">
                                          <a:solidFill>
                                            <a:schemeClr val="accent1"/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n w="10160">
                                          <a:solidFill>
                                            <a:schemeClr val="accent1"/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ka-GE" i="1">
                                        <a:ln w="10160">
                                          <a:solidFill>
                                            <a:schemeClr val="accent1"/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ka-GE" i="1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ka-GE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ka-GE" i="1" dirty="0" smtClean="0">
                                        <a:ln w="10160">
                                          <a:solidFill>
                                            <a:schemeClr val="accent1"/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i="1">
                                        <a:ln w="10160">
                                          <a:solidFill>
                                            <a:schemeClr val="accent1"/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𝜍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ka-GE" dirty="0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a:rPr>
                                  <m:t>)</m:t>
                                </m:r>
                              </m:e>
                            </m:acc>
                            <m:r>
                              <a:rPr lang="en-US" b="0" i="1" dirty="0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          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s-ES" i="1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s-ES" i="1">
                                    <a:ln w="10160">
                                      <a:solidFill>
                                        <a:schemeClr val="accent1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𝜍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ka-GE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a:rPr>
                              <m:t> &lt;1</m:t>
                            </m:r>
                            <m: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  <m:t>𝐼𝑚</m:t>
                            </m:r>
                            <m:r>
                              <a:rPr lang="es-E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𝜍</m:t>
                            </m:r>
                            <m:r>
                              <a:rPr lang="en-US" i="1" smtClean="0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ka-GE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ka-GE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მტკიცდება რომ იგი ჰოლომორფულია მთელ წრეზე.</a:t>
                </a:r>
                <a:endParaRPr lang="ka-GE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ka-GE" dirty="0" smtClean="0"/>
              </a:p>
              <a:p>
                <a:endParaRPr lang="ka-GE" dirty="0"/>
              </a:p>
              <a:p>
                <a:endParaRPr lang="ka-GE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019110"/>
                <a:ext cx="9258300" cy="3075778"/>
              </a:xfrm>
              <a:prstGeom prst="rect">
                <a:avLst/>
              </a:prstGeom>
              <a:blipFill rotWithShape="1">
                <a:blip r:embed="rId3"/>
                <a:stretch>
                  <a:fillRect l="-856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8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387600"/>
            <a:ext cx="8312160" cy="40413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რიმან-ჰილბერტის ამოცანა წრისათვის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1002</Words>
  <Application>Microsoft Office PowerPoint</Application>
  <PresentationFormat>Custom</PresentationFormat>
  <Paragraphs>81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2_Berlin</vt:lpstr>
      <vt:lpstr> დრეკადობის ბრტყელი თეორიის სასაზღვრო ამოცანა ორადბმული არისთვის</vt:lpstr>
      <vt:lpstr>ამოცანის დასმა</vt:lpstr>
      <vt:lpstr>სასაზღვრო პირობები </vt:lpstr>
      <vt:lpstr>კოლოსოვ მუსხელიშვილის ფორმულები</vt:lpstr>
      <vt:lpstr>PowerPoint Presentation</vt:lpstr>
      <vt:lpstr>ანალიზურ  ფუნქციათა თეორიის სასაზღვრო ამოცანა მარტივად ბმული არისათვის, რომლის საზღვარი  შეიცავს  უცნობი კონტურის ნაწილს.</vt:lpstr>
      <vt:lpstr>Z=ω(ς)      |ς| &lt;1 </vt:lpstr>
      <vt:lpstr>PowerPoint Presentation</vt:lpstr>
      <vt:lpstr>რიმან-ჰილბერტის ამოცანა წრისათვის</vt:lpstr>
      <vt:lpstr>დირიხლეს ამოცანა წრისათვის</vt:lpstr>
      <vt:lpstr>PowerPoint Presentation</vt:lpstr>
      <vt:lpstr>ამოცანის ამოხსნა. კონტურის განტოლება.</vt:lpstr>
      <vt:lpstr>თანაბრადმტკიცე კონტურის აგება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gio</dc:creator>
  <cp:lastModifiedBy>gio</cp:lastModifiedBy>
  <cp:revision>57</cp:revision>
  <dcterms:created xsi:type="dcterms:W3CDTF">2014-04-17T23:07:25Z</dcterms:created>
  <dcterms:modified xsi:type="dcterms:W3CDTF">2014-07-07T10:29:50Z</dcterms:modified>
</cp:coreProperties>
</file>