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4" r:id="rId11"/>
    <p:sldId id="267" r:id="rId12"/>
    <p:sldId id="268" r:id="rId13"/>
    <p:sldId id="269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7" Type="http://schemas.openxmlformats.org/officeDocument/2006/relationships/image" Target="../media/image29.e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emf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6858000" cy="2053590"/>
          </a:xfrm>
        </p:spPr>
        <p:txBody>
          <a:bodyPr>
            <a:normAutofit/>
          </a:bodyPr>
          <a:lstStyle/>
          <a:p>
            <a:pPr algn="ctr"/>
            <a:r>
              <a:rPr lang="ka-GE" sz="3200" dirty="0">
                <a:solidFill>
                  <a:schemeClr val="accent1"/>
                </a:solidFill>
              </a:rPr>
              <a:t>ბრტყელი დრეკადობის თეორიის</a:t>
            </a:r>
            <a:r>
              <a:rPr lang="es-ES" sz="3200" dirty="0">
                <a:solidFill>
                  <a:schemeClr val="accent1"/>
                </a:solidFill>
              </a:rPr>
              <a:t> </a:t>
            </a:r>
            <a:r>
              <a:rPr lang="ka-GE" sz="3200" dirty="0">
                <a:solidFill>
                  <a:schemeClr val="accent1"/>
                </a:solidFill>
              </a:rPr>
              <a:t>ნაწილობრივ უცნობ საზღვრიანი</a:t>
            </a:r>
            <a:r>
              <a:rPr lang="es-ES" sz="3200" dirty="0">
                <a:solidFill>
                  <a:schemeClr val="accent1"/>
                </a:solidFill>
              </a:rPr>
              <a:t> </a:t>
            </a:r>
            <a:r>
              <a:rPr lang="ka-GE" sz="3200" dirty="0" smtClean="0">
                <a:solidFill>
                  <a:schemeClr val="accent1"/>
                </a:solidFill>
              </a:rPr>
              <a:t>ღერძ </a:t>
            </a:r>
            <a:r>
              <a:rPr lang="ka-GE" sz="3200" dirty="0">
                <a:solidFill>
                  <a:schemeClr val="accent1"/>
                </a:solidFill>
              </a:rPr>
              <a:t>სიმეტრიული ამოცანა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a-GE" sz="1200" dirty="0" smtClean="0"/>
              <a:t>მომხსენებელი : </a:t>
            </a:r>
            <a:r>
              <a:rPr lang="ka-GE" dirty="0" smtClean="0"/>
              <a:t>ნუგზარ ჭანკვეტაძე</a:t>
            </a:r>
          </a:p>
          <a:p>
            <a:r>
              <a:rPr lang="ka-GE" sz="1200" dirty="0" smtClean="0"/>
              <a:t>ხელმძღვანელი: </a:t>
            </a:r>
            <a:r>
              <a:rPr lang="ka-GE" dirty="0" smtClean="0"/>
              <a:t>ნანა ოდიშელიძე</a:t>
            </a:r>
          </a:p>
        </p:txBody>
      </p:sp>
    </p:spTree>
    <p:extLst>
      <p:ext uri="{BB962C8B-B14F-4D97-AF65-F5344CB8AC3E}">
        <p14:creationId xmlns:p14="http://schemas.microsoft.com/office/powerpoint/2010/main" val="208756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0" y="1219200"/>
            <a:ext cx="8390296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0223" y="152400"/>
            <a:ext cx="8534400" cy="86836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ka-GE" sz="1800" dirty="0" smtClean="0"/>
              <a:t>დაწერილია ამოცანის შემოსაზღვრული ამოხსნის  არსებობისათვის  აუცილებელი და საკმარისი პირობები, რომელიც შეიცავს უცნობ  პარამეტრებს, ნაჩვენებია, რომ ამ პირობიდან  განისაზღვრება უცნობი პარამეტრები</a:t>
            </a:r>
            <a:endParaRPr lang="en-US" sz="18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0" y="5410200"/>
            <a:ext cx="2695575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23" y="2114550"/>
            <a:ext cx="83058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0" y="4113167"/>
            <a:ext cx="5791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046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774" y="381000"/>
            <a:ext cx="8534025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2800" dirty="0" smtClean="0"/>
              <a:t>ამოცანის ამოხსნა, თანაბრადმტკიცე კონტურის განტოლება :</a:t>
            </a:r>
            <a:endParaRPr lang="en-US" sz="2800" dirty="0"/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67" y="1981200"/>
            <a:ext cx="7555437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24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599" y="365760"/>
            <a:ext cx="8458199" cy="100584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2400" dirty="0" smtClean="0"/>
              <a:t>თანაბრადმტკიცე კონტურის აგება წესიერი ექვსკუთხედისათვის:</a:t>
            </a:r>
            <a:endParaRPr lang="en-US" sz="2400" dirty="0"/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52600"/>
            <a:ext cx="845819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ka-GE" dirty="0" smtClean="0"/>
              <a:t>გრაფიკები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276600"/>
            <a:ext cx="7154453" cy="1981200"/>
          </a:xfrm>
        </p:spPr>
      </p:pic>
      <p:sp>
        <p:nvSpPr>
          <p:cNvPr id="9" name="TextBox 8"/>
          <p:cNvSpPr txBox="1"/>
          <p:nvPr/>
        </p:nvSpPr>
        <p:spPr>
          <a:xfrm>
            <a:off x="609600" y="164592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Θ</a:t>
            </a:r>
            <a:r>
              <a:rPr lang="ka-GE" sz="2800" dirty="0" smtClean="0"/>
              <a:t> =</a:t>
            </a:r>
            <a:r>
              <a:rPr lang="el-GR" sz="2800" dirty="0"/>
              <a:t> </a:t>
            </a:r>
            <a:r>
              <a:rPr lang="el-GR" sz="2800" dirty="0" smtClean="0"/>
              <a:t></a:t>
            </a:r>
            <a:r>
              <a:rPr lang="ka-GE" sz="2800" dirty="0" smtClean="0"/>
              <a:t>/6;</a:t>
            </a:r>
            <a:r>
              <a:rPr lang="en-US" sz="2800" dirty="0" smtClean="0"/>
              <a:t> </a:t>
            </a:r>
            <a:r>
              <a:rPr lang="ka-GE" sz="2800" dirty="0" smtClean="0"/>
              <a:t>  </a:t>
            </a:r>
            <a:r>
              <a:rPr lang="el-GR" sz="2800" dirty="0" smtClean="0"/>
              <a:t>β</a:t>
            </a:r>
            <a:r>
              <a:rPr lang="ka-GE" sz="2800" dirty="0" smtClean="0"/>
              <a:t>=</a:t>
            </a:r>
            <a:r>
              <a:rPr lang="el-GR" sz="2800" dirty="0" smtClean="0"/>
              <a:t></a:t>
            </a:r>
            <a:r>
              <a:rPr lang="ka-GE" sz="2800" dirty="0" smtClean="0"/>
              <a:t>/12; </a:t>
            </a:r>
            <a:r>
              <a:rPr lang="en-US" sz="2800" dirty="0" smtClean="0"/>
              <a:t> </a:t>
            </a:r>
            <a:r>
              <a:rPr lang="ka-GE" sz="2800" dirty="0" smtClean="0"/>
              <a:t> </a:t>
            </a:r>
            <a:r>
              <a:rPr lang="en-US" sz="2800" dirty="0" smtClean="0"/>
              <a:t>P=100;  K=-142.072;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4800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3200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9298" y="33411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4800600"/>
            <a:ext cx="463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0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ka-GE" dirty="0" smtClean="0"/>
              <a:t>გრაფიკები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64592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Θ</a:t>
            </a:r>
            <a:r>
              <a:rPr lang="ka-GE" sz="2800" dirty="0" smtClean="0"/>
              <a:t> =</a:t>
            </a:r>
            <a:r>
              <a:rPr lang="el-GR" sz="2800" dirty="0"/>
              <a:t> </a:t>
            </a:r>
            <a:r>
              <a:rPr lang="el-GR" sz="2800" dirty="0" smtClean="0"/>
              <a:t></a:t>
            </a:r>
            <a:r>
              <a:rPr lang="ka-GE" sz="2800" dirty="0" smtClean="0"/>
              <a:t>/</a:t>
            </a:r>
            <a:r>
              <a:rPr lang="en-US" sz="2800" dirty="0" smtClean="0"/>
              <a:t>9</a:t>
            </a:r>
            <a:r>
              <a:rPr lang="ka-GE" sz="2800" dirty="0" smtClean="0"/>
              <a:t>;</a:t>
            </a:r>
            <a:r>
              <a:rPr lang="en-US" sz="2800" dirty="0" smtClean="0"/>
              <a:t> </a:t>
            </a:r>
            <a:r>
              <a:rPr lang="ka-GE" sz="2800" dirty="0" smtClean="0"/>
              <a:t>  </a:t>
            </a:r>
            <a:r>
              <a:rPr lang="el-GR" sz="2800" dirty="0" smtClean="0"/>
              <a:t>β</a:t>
            </a:r>
            <a:r>
              <a:rPr lang="ka-GE" sz="2800" dirty="0" smtClean="0"/>
              <a:t>=</a:t>
            </a:r>
            <a:r>
              <a:rPr lang="el-GR" sz="2800" dirty="0" smtClean="0"/>
              <a:t></a:t>
            </a:r>
            <a:r>
              <a:rPr lang="ka-GE" sz="2800" dirty="0" smtClean="0"/>
              <a:t>/</a:t>
            </a:r>
            <a:r>
              <a:rPr lang="en-US" sz="2800" dirty="0" smtClean="0"/>
              <a:t>5</a:t>
            </a:r>
            <a:r>
              <a:rPr lang="ka-GE" sz="2800" dirty="0" smtClean="0"/>
              <a:t>; </a:t>
            </a:r>
            <a:r>
              <a:rPr lang="en-US" sz="2800" dirty="0" smtClean="0"/>
              <a:t> </a:t>
            </a:r>
            <a:r>
              <a:rPr lang="ka-GE" sz="2800" dirty="0" smtClean="0"/>
              <a:t> </a:t>
            </a:r>
            <a:r>
              <a:rPr lang="en-US" sz="2800" dirty="0" smtClean="0"/>
              <a:t>P=10;  K=-13.177;</a:t>
            </a:r>
            <a:endParaRPr lang="en-US" sz="28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514599"/>
            <a:ext cx="5334000" cy="3929282"/>
          </a:xfrm>
        </p:spPr>
      </p:pic>
      <p:sp>
        <p:nvSpPr>
          <p:cNvPr id="7" name="TextBox 6"/>
          <p:cNvSpPr txBox="1"/>
          <p:nvPr/>
        </p:nvSpPr>
        <p:spPr>
          <a:xfrm>
            <a:off x="5332351" y="5486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2351" y="3059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11449" y="32004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11449" y="5488186"/>
            <a:ext cx="463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2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ka-GE" dirty="0" smtClean="0"/>
              <a:t>გრაფიკები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64592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Θ</a:t>
            </a:r>
            <a:r>
              <a:rPr lang="ka-GE" sz="2800" dirty="0" smtClean="0"/>
              <a:t> =</a:t>
            </a:r>
            <a:r>
              <a:rPr lang="el-GR" sz="2800" dirty="0"/>
              <a:t> </a:t>
            </a:r>
            <a:r>
              <a:rPr lang="el-GR" sz="2800" dirty="0" smtClean="0"/>
              <a:t></a:t>
            </a:r>
            <a:r>
              <a:rPr lang="ka-GE" sz="2800" dirty="0" smtClean="0"/>
              <a:t>/</a:t>
            </a:r>
            <a:r>
              <a:rPr lang="en-US" sz="2800" dirty="0" smtClean="0"/>
              <a:t>10</a:t>
            </a:r>
            <a:r>
              <a:rPr lang="ka-GE" sz="2800" dirty="0" smtClean="0"/>
              <a:t>;</a:t>
            </a:r>
            <a:r>
              <a:rPr lang="en-US" sz="2800" dirty="0" smtClean="0"/>
              <a:t> </a:t>
            </a:r>
            <a:r>
              <a:rPr lang="ka-GE" sz="2800" dirty="0" smtClean="0"/>
              <a:t>  </a:t>
            </a:r>
            <a:r>
              <a:rPr lang="el-GR" sz="2800" dirty="0" smtClean="0"/>
              <a:t>β</a:t>
            </a:r>
            <a:r>
              <a:rPr lang="ka-GE" sz="2800" dirty="0" smtClean="0"/>
              <a:t>=</a:t>
            </a:r>
            <a:r>
              <a:rPr lang="el-GR" sz="2800" dirty="0" smtClean="0"/>
              <a:t></a:t>
            </a:r>
            <a:r>
              <a:rPr lang="ka-GE" sz="2800" dirty="0" smtClean="0"/>
              <a:t>/</a:t>
            </a:r>
            <a:r>
              <a:rPr lang="en-US" sz="2800" dirty="0" smtClean="0"/>
              <a:t>6</a:t>
            </a:r>
            <a:r>
              <a:rPr lang="ka-GE" sz="2800" dirty="0" smtClean="0"/>
              <a:t>; </a:t>
            </a:r>
            <a:r>
              <a:rPr lang="en-US" sz="2800" dirty="0" smtClean="0"/>
              <a:t> </a:t>
            </a:r>
            <a:r>
              <a:rPr lang="ka-GE" sz="2800" dirty="0" smtClean="0"/>
              <a:t> </a:t>
            </a:r>
            <a:r>
              <a:rPr lang="en-US" sz="2800" dirty="0" smtClean="0"/>
              <a:t>P=60;  K=-82.477;</a:t>
            </a:r>
            <a:endParaRPr lang="en-US" sz="28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743200"/>
            <a:ext cx="5791200" cy="3474720"/>
          </a:xfrm>
        </p:spPr>
      </p:pic>
      <p:sp>
        <p:nvSpPr>
          <p:cNvPr id="7" name="TextBox 6"/>
          <p:cNvSpPr txBox="1"/>
          <p:nvPr/>
        </p:nvSpPr>
        <p:spPr>
          <a:xfrm>
            <a:off x="5715000" y="529464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47359" y="333286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11449" y="333286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5294642"/>
            <a:ext cx="463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9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ka-GE" dirty="0" smtClean="0"/>
              <a:t>გრაფიკები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64592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Θ</a:t>
            </a:r>
            <a:r>
              <a:rPr lang="ka-GE" sz="2800" dirty="0" smtClean="0"/>
              <a:t> =</a:t>
            </a:r>
            <a:r>
              <a:rPr lang="el-GR" sz="2800" dirty="0"/>
              <a:t> </a:t>
            </a:r>
            <a:r>
              <a:rPr lang="el-GR" sz="2800" dirty="0" smtClean="0"/>
              <a:t></a:t>
            </a:r>
            <a:r>
              <a:rPr lang="ka-GE" sz="2800" dirty="0" smtClean="0"/>
              <a:t>/</a:t>
            </a:r>
            <a:r>
              <a:rPr lang="en-US" sz="2800" dirty="0" smtClean="0"/>
              <a:t>8</a:t>
            </a:r>
            <a:r>
              <a:rPr lang="ka-GE" sz="2800" dirty="0" smtClean="0"/>
              <a:t>;</a:t>
            </a:r>
            <a:r>
              <a:rPr lang="en-US" sz="2800" dirty="0" smtClean="0"/>
              <a:t> </a:t>
            </a:r>
            <a:r>
              <a:rPr lang="ka-GE" sz="2800" dirty="0" smtClean="0"/>
              <a:t>  </a:t>
            </a:r>
            <a:r>
              <a:rPr lang="el-GR" sz="2800" dirty="0" smtClean="0"/>
              <a:t>β</a:t>
            </a:r>
            <a:r>
              <a:rPr lang="ka-GE" sz="2800" dirty="0" smtClean="0"/>
              <a:t>=</a:t>
            </a:r>
            <a:r>
              <a:rPr lang="el-GR" sz="2800" dirty="0" smtClean="0"/>
              <a:t></a:t>
            </a:r>
            <a:r>
              <a:rPr lang="ka-GE" sz="2800" dirty="0" smtClean="0"/>
              <a:t>/</a:t>
            </a:r>
            <a:r>
              <a:rPr lang="en-US" sz="2800" dirty="0" smtClean="0"/>
              <a:t>8</a:t>
            </a:r>
            <a:r>
              <a:rPr lang="ka-GE" sz="2800" dirty="0" smtClean="0"/>
              <a:t>; </a:t>
            </a:r>
            <a:r>
              <a:rPr lang="en-US" sz="2800" dirty="0" smtClean="0"/>
              <a:t> </a:t>
            </a:r>
            <a:r>
              <a:rPr lang="ka-GE" sz="2800" dirty="0" smtClean="0"/>
              <a:t> </a:t>
            </a:r>
            <a:r>
              <a:rPr lang="en-US" sz="2800" dirty="0" smtClean="0"/>
              <a:t>P=10;  K=-14.319;</a:t>
            </a:r>
            <a:endParaRPr lang="en-US" sz="28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895600"/>
            <a:ext cx="6858000" cy="3009898"/>
          </a:xfrm>
        </p:spPr>
      </p:pic>
      <p:sp>
        <p:nvSpPr>
          <p:cNvPr id="7" name="TextBox 6"/>
          <p:cNvSpPr txBox="1"/>
          <p:nvPr/>
        </p:nvSpPr>
        <p:spPr>
          <a:xfrm>
            <a:off x="5715000" y="50731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334113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11449" y="33411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11449" y="5251269"/>
            <a:ext cx="463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6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33600" y="838200"/>
            <a:ext cx="6172200" cy="2053590"/>
          </a:xfrm>
        </p:spPr>
        <p:txBody>
          <a:bodyPr/>
          <a:lstStyle/>
          <a:p>
            <a:r>
              <a:rPr lang="ka-GE" sz="3200" dirty="0" smtClean="0"/>
              <a:t>გმადლობთ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133600" y="3048000"/>
            <a:ext cx="6172200" cy="1371600"/>
          </a:xfrm>
        </p:spPr>
        <p:txBody>
          <a:bodyPr>
            <a:normAutofit/>
          </a:bodyPr>
          <a:lstStyle/>
          <a:p>
            <a:r>
              <a:rPr lang="ka-GE" sz="2800" dirty="0" smtClean="0"/>
              <a:t>		ყურადღებისთვის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73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ამოცანის დასმა :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40386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a-GE" sz="2400" dirty="0" smtClean="0"/>
              <a:t>მოვძებნოთ </a:t>
            </a:r>
            <a:r>
              <a:rPr lang="ka-GE" sz="2400" dirty="0"/>
              <a:t>სხეულის დაძაბული მდგომარეობა და ისეთი ფორმა უცნობი ხვრელისა, რომელზედაც ტანგენციალური ნორმალური ძაბვები </a:t>
            </a:r>
            <a:r>
              <a:rPr lang="ka-GE" sz="2400" dirty="0" smtClean="0"/>
              <a:t>ღებულობდეს </a:t>
            </a:r>
            <a:r>
              <a:rPr lang="es-ES" sz="2400" dirty="0" smtClean="0"/>
              <a:t>   </a:t>
            </a:r>
            <a:r>
              <a:rPr lang="ka-GE" sz="2400" dirty="0" smtClean="0"/>
              <a:t>მუდმივ </a:t>
            </a:r>
            <a:r>
              <a:rPr lang="ka-GE" sz="2400" dirty="0" smtClean="0"/>
              <a:t>მნიშვნელობას. </a:t>
            </a:r>
            <a:endParaRPr lang="en-US" sz="2400" dirty="0"/>
          </a:p>
        </p:txBody>
      </p:sp>
      <p:pic>
        <p:nvPicPr>
          <p:cNvPr id="7" name="Content Placeholder 8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964" y="1219200"/>
            <a:ext cx="3238329" cy="4453890"/>
          </a:xfrm>
        </p:spPr>
      </p:pic>
    </p:spTree>
    <p:extLst>
      <p:ext uri="{BB962C8B-B14F-4D97-AF65-F5344CB8AC3E}">
        <p14:creationId xmlns:p14="http://schemas.microsoft.com/office/powerpoint/2010/main" val="242917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467600" cy="609600"/>
          </a:xfrm>
        </p:spPr>
        <p:txBody>
          <a:bodyPr/>
          <a:lstStyle/>
          <a:p>
            <a:r>
              <a:rPr lang="ka-GE" dirty="0" smtClean="0"/>
              <a:t>სას</a:t>
            </a:r>
            <a:r>
              <a:rPr lang="ka-GE" dirty="0"/>
              <a:t>ა</a:t>
            </a:r>
            <a:r>
              <a:rPr lang="ka-GE" dirty="0" smtClean="0"/>
              <a:t>ზღვრო პირობები :</a:t>
            </a:r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673881"/>
              </p:ext>
            </p:extLst>
          </p:nvPr>
        </p:nvGraphicFramePr>
        <p:xfrm>
          <a:off x="533400" y="1447800"/>
          <a:ext cx="2895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3" imgW="1346200" imgH="482600" progId="Equation.3">
                  <p:embed/>
                </p:oleObj>
              </mc:Choice>
              <mc:Fallback>
                <p:oleObj name="Equation" r:id="rId3" imgW="1346200" imgH="482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47800"/>
                        <a:ext cx="2895600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863106"/>
              </p:ext>
            </p:extLst>
          </p:nvPr>
        </p:nvGraphicFramePr>
        <p:xfrm>
          <a:off x="533400" y="2514600"/>
          <a:ext cx="2171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5" imgW="1079500" imgH="228600" progId="Equation.3">
                  <p:embed/>
                </p:oleObj>
              </mc:Choice>
              <mc:Fallback>
                <p:oleObj name="Equation" r:id="rId5" imgW="107950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21717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213608"/>
              </p:ext>
            </p:extLst>
          </p:nvPr>
        </p:nvGraphicFramePr>
        <p:xfrm>
          <a:off x="533400" y="3200400"/>
          <a:ext cx="289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7" imgW="1308100" imgH="228600" progId="Equation.3">
                  <p:embed/>
                </p:oleObj>
              </mc:Choice>
              <mc:Fallback>
                <p:oleObj name="Equation" r:id="rId7" imgW="13081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0400"/>
                        <a:ext cx="28956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427843"/>
              </p:ext>
            </p:extLst>
          </p:nvPr>
        </p:nvGraphicFramePr>
        <p:xfrm>
          <a:off x="609600" y="3810000"/>
          <a:ext cx="121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9" imgW="596641" imgH="215806" progId="Equation.3">
                  <p:embed/>
                </p:oleObj>
              </mc:Choice>
              <mc:Fallback>
                <p:oleObj name="Equation" r:id="rId9" imgW="596641" imgH="215806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0"/>
                        <a:ext cx="12192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913439"/>
              </p:ext>
            </p:extLst>
          </p:nvPr>
        </p:nvGraphicFramePr>
        <p:xfrm>
          <a:off x="1981200" y="3810000"/>
          <a:ext cx="472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11" imgW="1803400" imgH="228600" progId="Equation.3">
                  <p:embed/>
                </p:oleObj>
              </mc:Choice>
              <mc:Fallback>
                <p:oleObj name="Equation" r:id="rId11" imgW="18034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10000"/>
                        <a:ext cx="47244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438636"/>
              </p:ext>
            </p:extLst>
          </p:nvPr>
        </p:nvGraphicFramePr>
        <p:xfrm>
          <a:off x="3855243" y="3200400"/>
          <a:ext cx="14335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13" imgW="647640" imgH="177480" progId="Equation.3">
                  <p:embed/>
                </p:oleObj>
              </mc:Choice>
              <mc:Fallback>
                <p:oleObj name="Equation" r:id="rId13" imgW="647640" imgH="177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243" y="3200400"/>
                        <a:ext cx="143351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199275"/>
              </p:ext>
            </p:extLst>
          </p:nvPr>
        </p:nvGraphicFramePr>
        <p:xfrm>
          <a:off x="609600" y="4648200"/>
          <a:ext cx="1143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15" imgW="660113" imgH="215806" progId="Equation.3">
                  <p:embed/>
                </p:oleObj>
              </mc:Choice>
              <mc:Fallback>
                <p:oleObj name="Equation" r:id="rId15" imgW="660113" imgH="215806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648200"/>
                        <a:ext cx="11430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881269"/>
              </p:ext>
            </p:extLst>
          </p:nvPr>
        </p:nvGraphicFramePr>
        <p:xfrm>
          <a:off x="2133600" y="4648200"/>
          <a:ext cx="130342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17" imgW="685800" imgH="228600" progId="Equation.3">
                  <p:embed/>
                </p:oleObj>
              </mc:Choice>
              <mc:Fallback>
                <p:oleObj name="Equation" r:id="rId17" imgW="685800" imgH="228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648200"/>
                        <a:ext cx="1303421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012161"/>
              </p:ext>
            </p:extLst>
          </p:nvPr>
        </p:nvGraphicFramePr>
        <p:xfrm>
          <a:off x="3733800" y="4648200"/>
          <a:ext cx="1143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19" imgW="660400" imgH="228600" progId="Equation.3">
                  <p:embed/>
                </p:oleObj>
              </mc:Choice>
              <mc:Fallback>
                <p:oleObj name="Equation" r:id="rId19" imgW="660400" imgH="2286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648200"/>
                        <a:ext cx="11430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132289"/>
              </p:ext>
            </p:extLst>
          </p:nvPr>
        </p:nvGraphicFramePr>
        <p:xfrm>
          <a:off x="5105400" y="4572000"/>
          <a:ext cx="100263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21" imgW="558558" imgH="215806" progId="Equation.3">
                  <p:embed/>
                </p:oleObj>
              </mc:Choice>
              <mc:Fallback>
                <p:oleObj name="Equation" r:id="rId21" imgW="558558" imgH="215806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572000"/>
                        <a:ext cx="1002632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019084"/>
              </p:ext>
            </p:extLst>
          </p:nvPr>
        </p:nvGraphicFramePr>
        <p:xfrm>
          <a:off x="6400799" y="4495800"/>
          <a:ext cx="1023551" cy="714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23" imgW="672808" imgH="457002" progId="Equation.3">
                  <p:embed/>
                </p:oleObj>
              </mc:Choice>
              <mc:Fallback>
                <p:oleObj name="Equation" r:id="rId23" imgW="672808" imgH="457002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799" y="4495800"/>
                        <a:ext cx="1023551" cy="7145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229600" cy="639762"/>
          </a:xfrm>
        </p:spPr>
        <p:txBody>
          <a:bodyPr/>
          <a:lstStyle/>
          <a:p>
            <a:r>
              <a:rPr lang="ka-GE" sz="3200" dirty="0" smtClean="0"/>
              <a:t>კოლოსოვ-მუსხელიშვილის ფორმულები :</a:t>
            </a:r>
            <a:endParaRPr lang="en-US" dirty="0"/>
          </a:p>
        </p:txBody>
      </p:sp>
      <p:pic>
        <p:nvPicPr>
          <p:cNvPr id="4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90600"/>
            <a:ext cx="8161355" cy="4724400"/>
          </a:xfrm>
        </p:spPr>
      </p:pic>
    </p:spTree>
    <p:extLst>
      <p:ext uri="{BB962C8B-B14F-4D97-AF65-F5344CB8AC3E}">
        <p14:creationId xmlns:p14="http://schemas.microsoft.com/office/powerpoint/2010/main" val="382198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1676400" y="2133600"/>
            <a:ext cx="7239000" cy="1600200"/>
          </a:xfrm>
        </p:spPr>
        <p:txBody>
          <a:bodyPr>
            <a:noAutofit/>
          </a:bodyPr>
          <a:lstStyle/>
          <a:p>
            <a:pPr algn="just"/>
            <a:r>
              <a:rPr lang="es-ES" sz="2400" dirty="0"/>
              <a:t/>
            </a:r>
            <a:br>
              <a:rPr lang="es-ES" sz="2400" dirty="0"/>
            </a:br>
            <a:r>
              <a:rPr lang="ka-GE" sz="2400" dirty="0" smtClean="0"/>
              <a:t>აქედან მივიღებთ:ანალიზურ  </a:t>
            </a:r>
            <a:r>
              <a:rPr lang="ka-GE" sz="2400" dirty="0"/>
              <a:t>ფუნქციათა თეორიის სასაზღვრო </a:t>
            </a:r>
            <a:r>
              <a:rPr lang="ka-GE" sz="2400" dirty="0" smtClean="0"/>
              <a:t>ამოცანას </a:t>
            </a:r>
            <a:r>
              <a:rPr lang="ka-GE" sz="2400" dirty="0"/>
              <a:t>მარტივად ბმული არისათვის,რომლის საზღვარი  შეიცავს  უცნობი კონტურის ნაწილს</a:t>
            </a:r>
            <a:endParaRPr lang="en-US" sz="2000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14400"/>
            <a:ext cx="7162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46" y="3897086"/>
            <a:ext cx="8305800" cy="240138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05246" y="0"/>
            <a:ext cx="8310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800" dirty="0">
                <a:solidFill>
                  <a:schemeClr val="accent4">
                    <a:lumMod val="50000"/>
                  </a:schemeClr>
                </a:solidFill>
              </a:rPr>
              <a:t>მივიღებთ</a:t>
            </a:r>
            <a:r>
              <a:rPr lang="es-ES" sz="2800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ka-GE" sz="2800" dirty="0">
                <a:solidFill>
                  <a:schemeClr val="accent4">
                    <a:lumMod val="50000"/>
                  </a:schemeClr>
                </a:solidFill>
              </a:rPr>
              <a:t> ერთი პოტენციალი</a:t>
            </a:r>
            <a:r>
              <a:rPr lang="es-ES" sz="2800" dirty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ka-GE" sz="2800" dirty="0">
                <a:solidFill>
                  <a:schemeClr val="accent4">
                    <a:lumMod val="50000"/>
                  </a:schemeClr>
                </a:solidFill>
              </a:rPr>
              <a:t>წრფივი  ფუნქციაა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96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3352800" y="457200"/>
                <a:ext cx="1447800" cy="609600"/>
              </a:xfrm>
              <a:prstGeom prst="rect">
                <a:avLst/>
              </a:prstGeom>
            </p:spPr>
            <p:txBody>
              <a:bodyPr vert="horz" anchor="b">
                <a:normAutofit/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3000" b="0" kern="1200" cap="small" baseline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s-ES" dirty="0" smtClean="0"/>
                  <a:t>Z=</a:t>
                </a:r>
                <a14:m>
                  <m:oMath xmlns:m="http://schemas.openxmlformats.org/officeDocument/2006/math">
                    <m:r>
                      <a:rPr lang="es-ES" i="1" smtClean="0">
                        <a:latin typeface="Cambria Math"/>
                        <a:ea typeface="Cambria Math"/>
                      </a:rPr>
                      <m:t>𝜔</m:t>
                    </m:r>
                    <m:d>
                      <m:dPr>
                        <m:ctrlPr>
                          <a:rPr lang="es-ES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ES" i="1" smtClean="0">
                            <a:latin typeface="Cambria Math"/>
                            <a:ea typeface="Cambria Math"/>
                          </a:rPr>
                          <m:t>𝜍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57200"/>
                <a:ext cx="1447800" cy="609600"/>
              </a:xfrm>
              <a:prstGeom prst="rect">
                <a:avLst/>
              </a:prstGeom>
              <a:blipFill rotWithShape="1">
                <a:blip r:embed="rId2"/>
                <a:stretch>
                  <a:fillRect l="-9664" t="-3000" b="-3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95400"/>
            <a:ext cx="8305800" cy="1051560"/>
          </a:xfr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33" y="2590800"/>
            <a:ext cx="8409367" cy="1319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82" y="3863917"/>
            <a:ext cx="3623000" cy="3000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Content Placeholder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657600"/>
            <a:ext cx="2534815" cy="308229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3962400" y="5198745"/>
            <a:ext cx="609600" cy="335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5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274638"/>
            <a:ext cx="85344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3200" dirty="0" smtClean="0"/>
              <a:t>ანალიზურ ფუნქციათა თეორიის სასაზღვრო ამოცანა</a:t>
            </a:r>
            <a:endParaRPr lang="en-US" sz="3200" dirty="0"/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" y="1295400"/>
            <a:ext cx="8562332" cy="220980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" y="3657600"/>
            <a:ext cx="7996646" cy="1978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63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" y="274638"/>
            <a:ext cx="8534400" cy="13255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ka-GE" sz="2400" dirty="0" smtClean="0"/>
              <a:t>დამტკიცებულია, რომ ფუნქცია </a:t>
            </a:r>
            <a:r>
              <a:rPr lang="es-ES" sz="2400" dirty="0" smtClean="0"/>
              <a:t>W</a:t>
            </a:r>
            <a:r>
              <a:rPr lang="ka-GE" sz="2400" dirty="0" smtClean="0"/>
              <a:t> ანალიზურად გრძელდება მთელს წრეში და გაგრძელებული ფუნქციის მიმართ მიღებულია რიმან-ჰილბერტის ამოცანა წრისათვის</a:t>
            </a:r>
            <a:endParaRPr lang="en-US" sz="2400" dirty="0"/>
          </a:p>
        </p:txBody>
      </p:sp>
      <p:pic>
        <p:nvPicPr>
          <p:cNvPr id="3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20" y="1600200"/>
            <a:ext cx="8312160" cy="404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64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077200" cy="56356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2400" dirty="0" smtClean="0"/>
              <a:t>ეს ამოცანა მიიყვანება: </a:t>
            </a:r>
            <a:r>
              <a:rPr lang="ka-GE" sz="2400" dirty="0"/>
              <a:t>დირიხლეს ამოცანაზე წრისათვის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066800"/>
            <a:ext cx="3657600" cy="98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326707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3933434"/>
            <a:ext cx="8572500" cy="1060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05440"/>
            <a:ext cx="4572000" cy="1156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65" y="4959876"/>
            <a:ext cx="2057400" cy="382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00" y="5871584"/>
            <a:ext cx="663400" cy="47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45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320</TotalTime>
  <Words>215</Words>
  <Application>Microsoft Office PowerPoint</Application>
  <PresentationFormat>On-screen Show (4:3)</PresentationFormat>
  <Paragraphs>42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Oriel</vt:lpstr>
      <vt:lpstr>Microsoft Equation 3.0</vt:lpstr>
      <vt:lpstr>ბრტყელი დრეკადობის თეორიის ნაწილობრივ უცნობ საზღვრიანი ღერძ სიმეტრიული ამოცანა</vt:lpstr>
      <vt:lpstr>ამოცანის დასმა :</vt:lpstr>
      <vt:lpstr>სასაზღვრო პირობები :</vt:lpstr>
      <vt:lpstr>კოლოსოვ-მუსხელიშვილის ფორმულები :</vt:lpstr>
      <vt:lpstr> აქედან მივიღებთ:ანალიზურ  ფუნქციათა თეორიის სასაზღვრო ამოცანას მარტივად ბმული არისათვის,რომლის საზღვარი  შეიცავს  უცნობი კონტურის ნაწილს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გრაფიკები</vt:lpstr>
      <vt:lpstr>გრაფიკები</vt:lpstr>
      <vt:lpstr>გრაფიკები</vt:lpstr>
      <vt:lpstr>გრაფიკები</vt:lpstr>
      <vt:lpstr>გმადლობთ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ბრტყელი დრეკადობის თეორიის ნაწილობრივ უცნობ საზღვრიანი ღერძ სიმეტრიული ამოცანა</dc:title>
  <dc:creator>Nugo</dc:creator>
  <cp:lastModifiedBy>Nugo</cp:lastModifiedBy>
  <cp:revision>13</cp:revision>
  <dcterms:created xsi:type="dcterms:W3CDTF">2006-08-16T00:00:00Z</dcterms:created>
  <dcterms:modified xsi:type="dcterms:W3CDTF">2014-07-07T13:02:36Z</dcterms:modified>
</cp:coreProperties>
</file>