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8" r:id="rId11"/>
    <p:sldId id="273" r:id="rId12"/>
    <p:sldId id="274" r:id="rId13"/>
    <p:sldId id="272" r:id="rId14"/>
    <p:sldId id="271" r:id="rId15"/>
    <p:sldId id="276" r:id="rId16"/>
    <p:sldId id="275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46ED-9B3C-4A1C-83F6-BA0A0C1E5C39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8C80-E5ED-49E5-B04A-9B2524FE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7D92-3A26-48DC-B9FF-17999074CF18}" type="datetime1">
              <a:rPr lang="en-US" smtClean="0"/>
              <a:t>7/9/2014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F1A3-946B-4B6F-BB3C-5AAC93A97CB7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1D83-CAA8-4BCA-99D7-59AC0C6E0A35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2A-6B44-40EC-A3D8-7DB7FCE14FAE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D8D7-6AF1-4004-8530-5BD9E1BE3E48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2932-80DC-4ACD-A501-EEC6D3EDB784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ABC4-D8C2-49F0-81AD-532ABCA0E89C}" type="datetime1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7DC9-7734-41BA-93A8-C20343FC30D6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6F6-5F09-4EB0-90F9-2B68A8FA233F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5308-FFE4-4CF6-8CCB-D2424A321477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2C199-3B2C-443F-A07A-9014061E5FFB}" type="datetime1">
              <a:rPr lang="en-US" smtClean="0"/>
              <a:t>7/9/2014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296DC-8B02-4BA5-9F5A-95857B590D1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a-GE" sz="4000" dirty="0" smtClean="0"/>
              <a:t>მაღალი რიგის სქემები ექვსკუთხა ბადეზე წრფივი ადვექციის განტოლებისათვის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ნატალია ნებულიშვილი</a:t>
            </a:r>
          </a:p>
          <a:p>
            <a:r>
              <a:rPr lang="ka-GE" dirty="0" smtClean="0"/>
              <a:t>ხელმძღვანელი: თსუ-ს პროფესორი </a:t>
            </a:r>
          </a:p>
          <a:p>
            <a:r>
              <a:rPr lang="ka-GE" dirty="0" smtClean="0"/>
              <a:t>რამაზ ბოჭორიშვილი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81A4-17FD-43DB-8B1D-8918C22486D1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მიმართული წარმოებულები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2155" y="6381328"/>
            <a:ext cx="3352800" cy="365125"/>
          </a:xfrm>
        </p:spPr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42071"/>
            <a:ext cx="4349619" cy="7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267744" y="2492896"/>
            <a:ext cx="29124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22" y="2924944"/>
            <a:ext cx="240854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65" y="3002704"/>
            <a:ext cx="9857437" cy="4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C:\Users\natali\Desktop\Untitle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61574"/>
            <a:ext cx="1504950" cy="15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Down Arrow 16"/>
          <p:cNvSpPr/>
          <p:nvPr/>
        </p:nvSpPr>
        <p:spPr>
          <a:xfrm>
            <a:off x="2267744" y="3808835"/>
            <a:ext cx="291249" cy="412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1" y="4566943"/>
            <a:ext cx="6107061" cy="7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3608" y="83671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ახალი სქემა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(სასრული სხვაობები)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6107061" cy="7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555776" y="3946688"/>
            <a:ext cx="29124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0192"/>
            <a:ext cx="5040560" cy="13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00" y="3717032"/>
            <a:ext cx="2014733" cy="2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3608" y="836712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ახალი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6107061" cy="7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419872" y="3573016"/>
            <a:ext cx="29124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42210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ბარიცენტრული გაწარმოება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3157246" y="443943"/>
            <a:ext cx="741277" cy="52565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9351"/>
            <a:ext cx="3179170" cy="30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6187" y="92875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მიურას სქემა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VS 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ახალი სქემები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77681"/>
              </p:ext>
            </p:extLst>
          </p:nvPr>
        </p:nvGraphicFramePr>
        <p:xfrm>
          <a:off x="250825" y="2060575"/>
          <a:ext cx="8713788" cy="323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177"/>
                <a:gridCol w="576678"/>
                <a:gridCol w="1152128"/>
                <a:gridCol w="1080120"/>
                <a:gridCol w="1223902"/>
                <a:gridCol w="1440394"/>
                <a:gridCol w="1080123"/>
                <a:gridCol w="1296266"/>
              </a:tblGrid>
              <a:tr h="386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მიურას სქემა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სქემა ბარიცენტრული</a:t>
                      </a:r>
                      <a:r>
                        <a:rPr lang="ka-G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წარმოებულით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სასრულ</a:t>
                      </a:r>
                      <a:r>
                        <a:rPr lang="ka-G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სხვაობიანი სქემა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secod norm</a:t>
                      </a:r>
                    </a:p>
                  </a:txBody>
                  <a:tcPr marL="9526" marR="9526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infinity norm</a:t>
                      </a:r>
                    </a:p>
                  </a:txBody>
                  <a:tcPr marL="9526" marR="9526" marT="952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second norm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infinity norm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second norm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infinity norm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 smtClean="0">
                          <a:effectLst/>
                        </a:rPr>
                        <a:t>x,y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1,10399E-15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2,22045E-15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2.21244e-015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6.21725e-015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8.00901e-16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2.22045e-015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77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(x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,y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1,06698E-15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2,22045E-15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3.77972e-015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9.76996e-015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0.126559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0.153269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(xy,xy)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5,95E-16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1,55E-15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3.43646e-015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1.11022e-014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0.033541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77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(y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,xy)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3,52767E-03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3,33333E-03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5.62365e-015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1.86517e-014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0.0441376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77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(x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2,35178E-03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2,22222E-03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2.11307e-015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7.10543e-015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0.0377625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0.0641667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46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/3+y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/3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4,14E-16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8,88E-16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4.44289e-015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1.42109e-014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0.0865138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0.153257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277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(y,y)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0,00235178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2,22222E-03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1.25921e-015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2.22045e-015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0.0387419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შედეგები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(მიურას სქემა)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914576"/>
            <a:ext cx="5009118" cy="25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8436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ზუსტი ამონახსნი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8" y="2236222"/>
            <a:ext cx="4784570" cy="241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23488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ერთი სრული ბრუნის შემდეგ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3998497" cy="19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47878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ცდომილება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შედეგები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(სასრულ სხვაობებიანი სქემა)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3488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ერთი სრული ბრუნის შემდეგ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47878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ცდომილება</a:t>
            </a:r>
            <a:endParaRPr lang="en-US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765" y="2996952"/>
            <a:ext cx="5699829" cy="28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1316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ზუსტი ამონახსნი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94" y="2749167"/>
            <a:ext cx="3828306" cy="17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95" y="5108580"/>
            <a:ext cx="3648794" cy="17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შედეგები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(ბარიცენტრული გაწარმოებით)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7878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ცდომილება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6" y="2631033"/>
            <a:ext cx="4290590" cy="18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61" y="5230478"/>
            <a:ext cx="4138499" cy="14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924944"/>
            <a:ext cx="5009118" cy="25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1316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ზუსტი ამონახსნი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2675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ერთი სრული ბრუნის შემდეგ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6187" y="92875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შედეგები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52459"/>
              </p:ext>
            </p:extLst>
          </p:nvPr>
        </p:nvGraphicFramePr>
        <p:xfrm>
          <a:off x="102232" y="2204864"/>
          <a:ext cx="8934264" cy="203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108"/>
                <a:gridCol w="917120"/>
                <a:gridCol w="1380460"/>
                <a:gridCol w="1008112"/>
                <a:gridCol w="1944216"/>
                <a:gridCol w="936104"/>
                <a:gridCol w="1296144"/>
              </a:tblGrid>
              <a:tr h="38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მიურას</a:t>
                      </a:r>
                      <a:r>
                        <a:rPr lang="ka-G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სქემა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ახალი </a:t>
                      </a:r>
                      <a:r>
                        <a:rPr lang="ka-GE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სქემა  ბარიცენტრული გაწარმოებით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ახალი სქემა სასრული სხვაობებით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3957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ინტეგების მეთოდი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მეორე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უსასრულობა</a:t>
                      </a:r>
                      <a:r>
                        <a:rPr lang="ka-GE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მეორე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უსასრულობა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მეორე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უსასრულობა ნორმა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</a:tr>
              <a:tr h="244136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ეილერი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1.19845e+135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2.90669e+136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9.45998e+088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2.23647e+090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0.108982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0.708194</a:t>
                      </a:r>
                    </a:p>
                  </a:txBody>
                  <a:tcPr marL="68580" marR="68580" marT="0" marB="0"/>
                </a:tc>
              </a:tr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რუნგე-კუტა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0.00257909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0.0338996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0.00182864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0.026965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0.108969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0.708177</a:t>
                      </a:r>
                    </a:p>
                  </a:txBody>
                  <a:tcPr marL="68580" marR="68580" marT="0" marB="0"/>
                </a:tc>
              </a:tr>
              <a:tr h="473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0.00406956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0.0465577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0.00364422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0.037217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0.110728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0.732207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1118" y="4790281"/>
            <a:ext cx="799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სასრულ სხვაობიანი სქემა მდგრადია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ბარიცენტრული გაწარმოებით ვიღებთ უკეთეს შედეგს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სასრულსხვაობიანი სქემა 2.94-ჯერ სწრაფია, ვიდრე მიურას სქემა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ბარიცენტრული გაწარმოებით 1,107-ჯერ  სწრაფია ვიდრე მიურას სქემა</a:t>
            </a:r>
          </a:p>
        </p:txBody>
      </p:sp>
    </p:spTree>
    <p:extLst>
      <p:ext uri="{BB962C8B-B14F-4D97-AF65-F5344CB8AC3E}">
        <p14:creationId xmlns:p14="http://schemas.microsoft.com/office/powerpoint/2010/main" val="27799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EFA-FBE3-4ED4-8CAE-DB91195127F5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6186" y="3068960"/>
            <a:ext cx="681018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700" dirty="0" smtClean="0">
                <a:solidFill>
                  <a:schemeClr val="accent1">
                    <a:lumMod val="75000"/>
                  </a:schemeClr>
                </a:solidFill>
              </a:rPr>
              <a:t>გმადლობთ ყურადღებისთვის!</a:t>
            </a:r>
            <a:endParaRPr lang="en-US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ადვექციის განტოლება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39"/>
            <a:ext cx="2088232" cy="87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95924"/>
            <a:ext cx="1185292" cy="4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natali\Desktop\1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32856"/>
            <a:ext cx="2088233" cy="5436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56335" y="4027688"/>
            <a:ext cx="246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50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ექვსკუთხა ბადე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pic>
        <p:nvPicPr>
          <p:cNvPr id="10" name="Picture 9" descr="C:\Users\natali\Desktop\Untitled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0486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მიურას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pic>
        <p:nvPicPr>
          <p:cNvPr id="6" name="Picture 5" descr="C:\Users\natali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2646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atali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907467" cy="256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81" y="4548636"/>
            <a:ext cx="2943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1" y="3039922"/>
            <a:ext cx="2762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635" y="105273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დროითი ინტეგრება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ეილერის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7584" y="211825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(1) </a:t>
            </a:r>
            <a:r>
              <a:rPr lang="ka-GE" sz="2000" dirty="0" smtClean="0">
                <a:sym typeface="Mathematica1"/>
              </a:rPr>
              <a:t>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29" y="2030107"/>
            <a:ext cx="2305591" cy="5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3" y="1944419"/>
            <a:ext cx="1512168" cy="7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288429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შედეგები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43856"/>
              </p:ext>
            </p:extLst>
          </p:nvPr>
        </p:nvGraphicFramePr>
        <p:xfrm>
          <a:off x="1124057" y="3399186"/>
          <a:ext cx="524446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895"/>
                <a:gridCol w="899795"/>
                <a:gridCol w="1115060"/>
                <a:gridCol w="152971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მეორე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უსასრულობა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(1,1)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0.0331438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0.0917768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(exp(1/(x+t)))/(x*x)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(-x*x,0)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0.0553461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0.20474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0.0360161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0.135122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(0,-y)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0.035898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0.105882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0.037159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0.11269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0.0317888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0.113313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61548" y="3412157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/>
              <a:t>საწყისი წერტილი (1,1), სივრცითი ბიჯი 0.1, წერტილების რაოდენობა 10</a:t>
            </a:r>
            <a:r>
              <a:rPr lang="en-US" sz="1500" dirty="0"/>
              <a:t>x</a:t>
            </a:r>
            <a:r>
              <a:rPr lang="ka-GE" sz="1500" dirty="0"/>
              <a:t>10, საწყისი დრო 0.001, დროითი ბიჯი 0.001, საბოლოო დრო 0.01.</a:t>
            </a:r>
            <a:endParaRPr lang="en-US" sz="15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03619"/>
              </p:ext>
            </p:extLst>
          </p:nvPr>
        </p:nvGraphicFramePr>
        <p:xfrm>
          <a:off x="1115616" y="5229200"/>
          <a:ext cx="524256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310"/>
                <a:gridCol w="810260"/>
                <a:gridCol w="1438275"/>
                <a:gridCol w="152971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მეორე ნორმა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უსასრულობა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-x/2t</a:t>
                      </a:r>
                      <a:r>
                        <a:rPr lang="ka-GE" sz="1100">
                          <a:effectLst/>
                        </a:rPr>
                        <a:t>,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ka-GE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0.0263572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0.0667579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yt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(t,-y/2t)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0.0189955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0.0338615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04248" y="522920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 smtClean="0"/>
              <a:t>დროითი ბიჯი 0.00001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68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დროითი ინტეგრება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რუნგე-კუტას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666" y="288487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(1) </a:t>
            </a:r>
            <a:r>
              <a:rPr lang="ka-GE" sz="2000" dirty="0" smtClean="0">
                <a:sym typeface="Mathematica1"/>
              </a:rPr>
              <a:t> 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3" y="3130399"/>
            <a:ext cx="1512168" cy="7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7" y="2132856"/>
            <a:ext cx="806403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დროითი ინტეგრება</a:t>
            </a:r>
          </a:p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რუნგე-კუტას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15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შედეგები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578" y="2827541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/>
              <a:t>საწყისი წერტილი (1,1), სივრცითი ბიჯი 0.1, წერტილების რაოდენობა 10</a:t>
            </a:r>
            <a:r>
              <a:rPr lang="en-US" sz="1500" dirty="0"/>
              <a:t>x</a:t>
            </a:r>
            <a:r>
              <a:rPr lang="ka-GE" sz="1500" dirty="0"/>
              <a:t>10, საწყისი დრო 0.001, დროითი ბიჯი 0.001, საბოლოო დრო 0.01.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501317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 smtClean="0"/>
              <a:t>დროითი ბიჯი 0.00001</a:t>
            </a:r>
            <a:endParaRPr lang="en-US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88241"/>
              </p:ext>
            </p:extLst>
          </p:nvPr>
        </p:nvGraphicFramePr>
        <p:xfrm>
          <a:off x="683568" y="2662894"/>
          <a:ext cx="5616623" cy="1846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523"/>
                <a:gridCol w="963646"/>
                <a:gridCol w="1194187"/>
                <a:gridCol w="1638267"/>
              </a:tblGrid>
              <a:tr h="46155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მეორე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უსასრულობა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(1,1)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0.036244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0.100544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(exp(1/(x+t)))/(x*x)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(-x*x,0)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0.0605056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0.224203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0.0393928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0.147385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(0,-y)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0.0392687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0.115937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0.0406366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0.123097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7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0.0347633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0.124035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17080"/>
              </p:ext>
            </p:extLst>
          </p:nvPr>
        </p:nvGraphicFramePr>
        <p:xfrm>
          <a:off x="683568" y="4653136"/>
          <a:ext cx="5616624" cy="1130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791"/>
                <a:gridCol w="868073"/>
                <a:gridCol w="1540898"/>
                <a:gridCol w="1638862"/>
              </a:tblGrid>
              <a:tr h="5751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მეორე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უსასრულობა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-x/2t</a:t>
                      </a:r>
                      <a:r>
                        <a:rPr lang="ka-GE" sz="1100">
                          <a:effectLst/>
                        </a:rPr>
                        <a:t>,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ka-GE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0.0172867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0.0271585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yt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(t,-y/2t)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0.0167996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0.0217747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დროითი ინტეგრება</a:t>
            </a:r>
          </a:p>
          <a:p>
            <a:pPr algn="ctr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SSP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87" y="2021469"/>
            <a:ext cx="4054530" cy="14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249289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(1) </a:t>
            </a:r>
            <a:r>
              <a:rPr lang="ka-GE" sz="2000" dirty="0" smtClean="0">
                <a:sym typeface="Mathematica1"/>
              </a:rPr>
              <a:t> </a:t>
            </a:r>
            <a:endParaRPr lang="en-US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7" y="2060848"/>
            <a:ext cx="1512168" cy="7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1" y="4000590"/>
            <a:ext cx="2343150" cy="164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64" y="3212976"/>
            <a:ext cx="2809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5142"/>
            <a:ext cx="2657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87" y="9287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დროითი ინტეგრება</a:t>
            </a:r>
          </a:p>
          <a:p>
            <a:pPr algn="ctr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SSP</a:t>
            </a:r>
            <a:r>
              <a:rPr lang="ka-GE" sz="3000" dirty="0" smtClean="0">
                <a:solidFill>
                  <a:schemeClr val="accent1">
                    <a:lumMod val="75000"/>
                  </a:schemeClr>
                </a:solidFill>
              </a:rPr>
              <a:t> სქემა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A43-043D-41C4-95DD-7F3492CB6EC2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2155" y="6381328"/>
            <a:ext cx="3352800" cy="365125"/>
          </a:xfrm>
        </p:spPr>
        <p:txBody>
          <a:bodyPr/>
          <a:lstStyle/>
          <a:p>
            <a:r>
              <a:rPr lang="ka-GE" smtClean="0"/>
              <a:t>საბაკალავრო ნაშრომი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15" y="198503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1">
                    <a:lumMod val="75000"/>
                  </a:schemeClr>
                </a:solidFill>
              </a:rPr>
              <a:t>ტესტირების შედეგები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464" y="2996952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/>
              <a:t>საწყისი წერტილი (1,1), სივრცითი ბიჯი 0.1, წერტილების რაოდენობა 10</a:t>
            </a:r>
            <a:r>
              <a:rPr lang="en-US" sz="1500" dirty="0"/>
              <a:t>x</a:t>
            </a:r>
            <a:r>
              <a:rPr lang="ka-GE" sz="1500" dirty="0"/>
              <a:t>10, საწყისი დრო 0.001, დროითი ბიჯი 0.001, საბოლოო დრო 0.01.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501317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 smtClean="0"/>
              <a:t>დროითი ბიჯი 0.00001</a:t>
            </a:r>
            <a:endParaRPr lang="en-US" sz="15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02020"/>
              </p:ext>
            </p:extLst>
          </p:nvPr>
        </p:nvGraphicFramePr>
        <p:xfrm>
          <a:off x="498115" y="2708920"/>
          <a:ext cx="5658061" cy="176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954"/>
                <a:gridCol w="970756"/>
                <a:gridCol w="1359880"/>
                <a:gridCol w="1493471"/>
              </a:tblGrid>
              <a:tr h="4533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მეორე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უსასრულობა ნორმა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(1,1)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0.0372784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0.103384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(exp(1/(x+t)))/(x*x)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(-x*x,0)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0.0622067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0.230528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(-x,0)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0.040519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0.151574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exp(t)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(0,-y)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0.0403915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0.119292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0.0417965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0.126498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(1,0)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0.0357555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0.127505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41538"/>
              </p:ext>
            </p:extLst>
          </p:nvPr>
        </p:nvGraphicFramePr>
        <p:xfrm>
          <a:off x="514116" y="4643574"/>
          <a:ext cx="5642060" cy="116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896"/>
                <a:gridCol w="872004"/>
                <a:gridCol w="1547876"/>
                <a:gridCol w="1646284"/>
              </a:tblGrid>
              <a:tr h="59127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მეორე ნორმა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უსასრულობა ნორმა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0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-x/2t</a:t>
                      </a:r>
                      <a:r>
                        <a:rPr lang="ka-GE" sz="1100">
                          <a:effectLst/>
                        </a:rPr>
                        <a:t>,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ka-GE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0.0172796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0.0271265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20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yt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(t,-y/2t)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0.0167853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0.0217434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655</Words>
  <Application>Microsoft Office PowerPoint</Application>
  <PresentationFormat>On-screen Show (4:3)</PresentationFormat>
  <Paragraphs>311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მაღალი რიგის სქემები ექვსკუთხა ბადეზე წრფივი ადვექციის განტოლებისათვის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მაღალი რიგის სქემები ექვსკუთხა ბადეზე წრფივი ადვექციის განტოლებისათვის</dc:title>
  <dc:creator>natali</dc:creator>
  <cp:lastModifiedBy>natali</cp:lastModifiedBy>
  <cp:revision>22</cp:revision>
  <dcterms:created xsi:type="dcterms:W3CDTF">2014-05-28T20:13:06Z</dcterms:created>
  <dcterms:modified xsi:type="dcterms:W3CDTF">2014-07-09T20:37:22Z</dcterms:modified>
</cp:coreProperties>
</file>